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301" r:id="rId2"/>
    <p:sldId id="302" r:id="rId3"/>
    <p:sldId id="267" r:id="rId4"/>
    <p:sldId id="270" r:id="rId5"/>
    <p:sldId id="271" r:id="rId6"/>
    <p:sldId id="272" r:id="rId7"/>
    <p:sldId id="273" r:id="rId8"/>
    <p:sldId id="274" r:id="rId9"/>
    <p:sldId id="275" r:id="rId10"/>
    <p:sldId id="276" r:id="rId11"/>
    <p:sldId id="279" r:id="rId12"/>
    <p:sldId id="277" r:id="rId13"/>
    <p:sldId id="278" r:id="rId14"/>
    <p:sldId id="290" r:id="rId15"/>
    <p:sldId id="289" r:id="rId16"/>
    <p:sldId id="291" r:id="rId17"/>
    <p:sldId id="292" r:id="rId18"/>
    <p:sldId id="293" r:id="rId19"/>
    <p:sldId id="295" r:id="rId20"/>
    <p:sldId id="294" r:id="rId21"/>
    <p:sldId id="296" r:id="rId22"/>
    <p:sldId id="297" r:id="rId23"/>
    <p:sldId id="298" r:id="rId24"/>
    <p:sldId id="299" r:id="rId25"/>
    <p:sldId id="300" r:id="rId26"/>
    <p:sldId id="269" r:id="rId27"/>
    <p:sldId id="264" r:id="rId28"/>
    <p:sldId id="265" r:id="rId29"/>
    <p:sldId id="260" r:id="rId30"/>
    <p:sldId id="261" r:id="rId31"/>
    <p:sldId id="258" r:id="rId32"/>
    <p:sldId id="259" r:id="rId33"/>
    <p:sldId id="262" r:id="rId34"/>
    <p:sldId id="263" r:id="rId35"/>
    <p:sldId id="266" r:id="rId36"/>
    <p:sldId id="28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58" autoAdjust="0"/>
    <p:restoredTop sz="94660"/>
  </p:normalViewPr>
  <p:slideViewPr>
    <p:cSldViewPr snapToGrid="0">
      <p:cViewPr>
        <p:scale>
          <a:sx n="70" d="100"/>
          <a:sy n="70" d="100"/>
        </p:scale>
        <p:origin x="4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C441A8-921F-4A5D-8493-D00BD134E6A3}" type="datetimeFigureOut">
              <a:rPr lang="en-IN" smtClean="0"/>
              <a:t>13-08-2020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404298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835243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1765369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4760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141577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C441A8-921F-4A5D-8493-D00BD134E6A3}" type="datetimeFigureOut">
              <a:rPr lang="en-IN" smtClean="0"/>
              <a:t>13-08-2020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469725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C441A8-921F-4A5D-8493-D00BD134E6A3}" type="datetimeFigureOut">
              <a:rPr lang="en-IN" smtClean="0"/>
              <a:t>13-08-2020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869375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C441A8-921F-4A5D-8493-D00BD134E6A3}" type="datetimeFigureOut">
              <a:rPr lang="en-IN" smtClean="0"/>
              <a:t>13-08-2020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236383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C441A8-921F-4A5D-8493-D00BD134E6A3}" type="datetimeFigureOut">
              <a:rPr lang="en-IN" smtClean="0"/>
              <a:t>13-08-2020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1278753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C441A8-921F-4A5D-8493-D00BD134E6A3}" type="datetimeFigureOut">
              <a:rPr lang="en-IN" smtClean="0"/>
              <a:t>13-08-2020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146324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C441A8-921F-4A5D-8493-D00BD134E6A3}" type="datetimeFigureOut">
              <a:rPr lang="en-IN" smtClean="0"/>
              <a:t>13-08-2020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86616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9510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C441A8-921F-4A5D-8493-D00BD134E6A3}" type="datetimeFigureOut">
              <a:rPr lang="en-IN" smtClean="0"/>
              <a:t>13-08-2020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239738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C441A8-921F-4A5D-8493-D00BD134E6A3}" type="datetimeFigureOut">
              <a:rPr lang="en-IN" smtClean="0"/>
              <a:t>13-08-2020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15685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441A8-921F-4A5D-8493-D00BD134E6A3}" type="datetimeFigureOut">
              <a:rPr lang="en-IN" smtClean="0"/>
              <a:t>13-08-2020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229967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53325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C441A8-921F-4A5D-8493-D00BD134E6A3}" type="datetimeFigureOut">
              <a:rPr lang="en-IN" smtClean="0"/>
              <a:t>13-08-2020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4EBD0D-A32C-4AAD-8EAE-69FBD975CC92}" type="slidenum">
              <a:rPr lang="en-IN" smtClean="0"/>
              <a:t>‹#›</a:t>
            </a:fld>
            <a:endParaRPr lang="en-IN"/>
          </a:p>
        </p:txBody>
      </p:sp>
    </p:spTree>
    <p:extLst>
      <p:ext uri="{BB962C8B-B14F-4D97-AF65-F5344CB8AC3E}">
        <p14:creationId xmlns:p14="http://schemas.microsoft.com/office/powerpoint/2010/main" val="351470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8000">
              <a:schemeClr val="accent2">
                <a:lumMod val="67000"/>
              </a:schemeClr>
            </a:gs>
            <a:gs pos="64000">
              <a:schemeClr val="accent2">
                <a:lumMod val="97000"/>
                <a:lumOff val="3000"/>
              </a:schemeClr>
            </a:gs>
            <a:gs pos="88000">
              <a:schemeClr val="accent2">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3C441A8-921F-4A5D-8493-D00BD134E6A3}" type="datetimeFigureOut">
              <a:rPr lang="en-IN" smtClean="0"/>
              <a:t>13-08-2020</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D4EBD0D-A32C-4AAD-8EAE-69FBD975CC92}" type="slidenum">
              <a:rPr lang="en-IN" smtClean="0"/>
              <a:t>‹#›</a:t>
            </a:fld>
            <a:endParaRPr lang="en-IN"/>
          </a:p>
        </p:txBody>
      </p:sp>
    </p:spTree>
    <p:extLst>
      <p:ext uri="{BB962C8B-B14F-4D97-AF65-F5344CB8AC3E}">
        <p14:creationId xmlns:p14="http://schemas.microsoft.com/office/powerpoint/2010/main" val="1578125906"/>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C1E-1055-49E0-861D-1853BAAF0938}"/>
              </a:ext>
            </a:extLst>
          </p:cNvPr>
          <p:cNvSpPr>
            <a:spLocks noGrp="1"/>
          </p:cNvSpPr>
          <p:nvPr>
            <p:ph type="title"/>
          </p:nvPr>
        </p:nvSpPr>
        <p:spPr/>
        <p:txBody>
          <a:bodyPr/>
          <a:lstStyle/>
          <a:p>
            <a:r>
              <a:rPr lang="en-IN" dirty="0"/>
              <a:t>Over View Information</a:t>
            </a:r>
          </a:p>
        </p:txBody>
      </p:sp>
      <p:sp>
        <p:nvSpPr>
          <p:cNvPr id="4" name="Text Placeholder 3">
            <a:extLst>
              <a:ext uri="{FF2B5EF4-FFF2-40B4-BE49-F238E27FC236}">
                <a16:creationId xmlns:a16="http://schemas.microsoft.com/office/drawing/2014/main" id="{AB98B8B0-301D-40C4-9CB0-FB16E54A9278}"/>
              </a:ext>
            </a:extLst>
          </p:cNvPr>
          <p:cNvSpPr>
            <a:spLocks noGrp="1"/>
          </p:cNvSpPr>
          <p:nvPr>
            <p:ph type="body" idx="1"/>
          </p:nvPr>
        </p:nvSpPr>
        <p:spPr/>
        <p:txBody>
          <a:bodyPr/>
          <a:lstStyle/>
          <a:p>
            <a:r>
              <a:rPr lang="en-IN" dirty="0" err="1"/>
              <a:t>Pega</a:t>
            </a:r>
            <a:r>
              <a:rPr lang="en-IN" dirty="0"/>
              <a:t> Systems</a:t>
            </a:r>
          </a:p>
        </p:txBody>
      </p:sp>
      <p:sp>
        <p:nvSpPr>
          <p:cNvPr id="7" name="Text Placeholder 6">
            <a:extLst>
              <a:ext uri="{FF2B5EF4-FFF2-40B4-BE49-F238E27FC236}">
                <a16:creationId xmlns:a16="http://schemas.microsoft.com/office/drawing/2014/main" id="{0539062B-1137-4E3C-A32A-14E6A21CAD60}"/>
              </a:ext>
            </a:extLst>
          </p:cNvPr>
          <p:cNvSpPr>
            <a:spLocks noGrp="1"/>
          </p:cNvSpPr>
          <p:nvPr>
            <p:ph type="body" sz="half" idx="15"/>
          </p:nvPr>
        </p:nvSpPr>
        <p:spPr/>
        <p:txBody>
          <a:bodyPr>
            <a:normAutofit fontScale="92500"/>
          </a:bodyPr>
          <a:lstStyle/>
          <a:p>
            <a:r>
              <a:rPr lang="en-US" dirty="0" err="1"/>
              <a:t>Pega</a:t>
            </a:r>
            <a:r>
              <a:rPr lang="en-US" dirty="0"/>
              <a:t> is the leader in cloud software for customer engagement and operational excellence. Every day, </a:t>
            </a:r>
            <a:r>
              <a:rPr lang="en-US" dirty="0" err="1"/>
              <a:t>Pega</a:t>
            </a:r>
            <a:r>
              <a:rPr lang="en-US" dirty="0"/>
              <a:t> powers millions of automated processes, billions of customer interactions, and trillions of dollars of business by helping people open bank accounts, change phone plans, get healthcare, manage insurance claims, apply for permits, and more.</a:t>
            </a:r>
            <a:br>
              <a:rPr lang="en-US" dirty="0"/>
            </a:br>
            <a:br>
              <a:rPr lang="en-US" dirty="0">
                <a:solidFill>
                  <a:schemeClr val="bg2">
                    <a:lumMod val="25000"/>
                  </a:schemeClr>
                </a:solidFill>
              </a:rPr>
            </a:br>
            <a:endParaRPr lang="en-IN" dirty="0"/>
          </a:p>
        </p:txBody>
      </p:sp>
      <p:sp>
        <p:nvSpPr>
          <p:cNvPr id="5" name="Text Placeholder 4">
            <a:extLst>
              <a:ext uri="{FF2B5EF4-FFF2-40B4-BE49-F238E27FC236}">
                <a16:creationId xmlns:a16="http://schemas.microsoft.com/office/drawing/2014/main" id="{5824DE9C-74D2-4EB5-B748-29C2D4FB7EDB}"/>
              </a:ext>
            </a:extLst>
          </p:cNvPr>
          <p:cNvSpPr>
            <a:spLocks noGrp="1"/>
          </p:cNvSpPr>
          <p:nvPr>
            <p:ph type="body" sz="quarter" idx="3"/>
          </p:nvPr>
        </p:nvSpPr>
        <p:spPr>
          <a:xfrm>
            <a:off x="4444878" y="2088320"/>
            <a:ext cx="3298558" cy="739940"/>
          </a:xfrm>
        </p:spPr>
        <p:txBody>
          <a:bodyPr/>
          <a:lstStyle/>
          <a:p>
            <a:r>
              <a:rPr lang="en-IN" dirty="0"/>
              <a:t>Kofax</a:t>
            </a:r>
          </a:p>
        </p:txBody>
      </p:sp>
      <p:sp>
        <p:nvSpPr>
          <p:cNvPr id="8" name="Text Placeholder 7">
            <a:extLst>
              <a:ext uri="{FF2B5EF4-FFF2-40B4-BE49-F238E27FC236}">
                <a16:creationId xmlns:a16="http://schemas.microsoft.com/office/drawing/2014/main" id="{A240B6B2-E951-4402-9961-8B573320286F}"/>
              </a:ext>
            </a:extLst>
          </p:cNvPr>
          <p:cNvSpPr>
            <a:spLocks noGrp="1"/>
          </p:cNvSpPr>
          <p:nvPr>
            <p:ph type="body" sz="half" idx="16"/>
          </p:nvPr>
        </p:nvSpPr>
        <p:spPr/>
        <p:txBody>
          <a:bodyPr/>
          <a:lstStyle/>
          <a:p>
            <a:r>
              <a:rPr lang="en-US" dirty="0">
                <a:effectLst/>
              </a:rPr>
              <a:t>Our Intelligent Automation software platform helps organizations transform information-intensive business processes, reduce manual work and errors, minimize costs, and improve customer engagement</a:t>
            </a:r>
            <a:endParaRPr lang="en-IN" dirty="0"/>
          </a:p>
        </p:txBody>
      </p:sp>
      <p:sp>
        <p:nvSpPr>
          <p:cNvPr id="6" name="Text Placeholder 5">
            <a:extLst>
              <a:ext uri="{FF2B5EF4-FFF2-40B4-BE49-F238E27FC236}">
                <a16:creationId xmlns:a16="http://schemas.microsoft.com/office/drawing/2014/main" id="{5AC54AFE-943E-4F50-BC16-0F7437D1DEFD}"/>
              </a:ext>
            </a:extLst>
          </p:cNvPr>
          <p:cNvSpPr>
            <a:spLocks noGrp="1"/>
          </p:cNvSpPr>
          <p:nvPr>
            <p:ph type="body" sz="quarter" idx="13"/>
          </p:nvPr>
        </p:nvSpPr>
        <p:spPr>
          <a:xfrm>
            <a:off x="7973298" y="1456660"/>
            <a:ext cx="3291211" cy="1454964"/>
          </a:xfrm>
        </p:spPr>
        <p:txBody>
          <a:bodyPr/>
          <a:lstStyle/>
          <a:p>
            <a:r>
              <a:rPr lang="en-IN" dirty="0"/>
              <a:t>Blue Prism</a:t>
            </a:r>
          </a:p>
        </p:txBody>
      </p:sp>
      <p:sp>
        <p:nvSpPr>
          <p:cNvPr id="9" name="Text Placeholder 8">
            <a:extLst>
              <a:ext uri="{FF2B5EF4-FFF2-40B4-BE49-F238E27FC236}">
                <a16:creationId xmlns:a16="http://schemas.microsoft.com/office/drawing/2014/main" id="{A193B31C-42A7-4972-9DB2-CBEF812AE7F5}"/>
              </a:ext>
            </a:extLst>
          </p:cNvPr>
          <p:cNvSpPr>
            <a:spLocks noGrp="1"/>
          </p:cNvSpPr>
          <p:nvPr>
            <p:ph type="body" sz="half" idx="17"/>
          </p:nvPr>
        </p:nvSpPr>
        <p:spPr/>
        <p:txBody>
          <a:bodyPr/>
          <a:lstStyle/>
          <a:p>
            <a:r>
              <a:rPr lang="en-US" dirty="0"/>
              <a:t>Blue Prism’s vision is to provide a Digital Workforce for Every Enterprise. The company’s purpose is to unleash the collaborative potential of humans, operating in harmony with a Digital Workforce, so every enterprise can exceed their business goals and drive meaningful growth, with unmatched speed and agility</a:t>
            </a:r>
            <a:br>
              <a:rPr lang="en-US" dirty="0"/>
            </a:br>
            <a:endParaRPr lang="en-IN" dirty="0"/>
          </a:p>
        </p:txBody>
      </p:sp>
      <p:pic>
        <p:nvPicPr>
          <p:cNvPr id="10" name="Content Placeholder 4">
            <a:extLst>
              <a:ext uri="{FF2B5EF4-FFF2-40B4-BE49-F238E27FC236}">
                <a16:creationId xmlns:a16="http://schemas.microsoft.com/office/drawing/2014/main" id="{12A33BD7-2A16-458E-B36D-229EF5F425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7972" y="1523510"/>
            <a:ext cx="2363368" cy="899883"/>
          </a:xfrm>
          <a:prstGeom prst="rect">
            <a:avLst/>
          </a:prstGeom>
        </p:spPr>
      </p:pic>
      <p:pic>
        <p:nvPicPr>
          <p:cNvPr id="11" name="Picture 10">
            <a:extLst>
              <a:ext uri="{FF2B5EF4-FFF2-40B4-BE49-F238E27FC236}">
                <a16:creationId xmlns:a16="http://schemas.microsoft.com/office/drawing/2014/main" id="{9ED75196-DF3B-4A54-80B0-E976216820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46" t="-11268" r="-3246" b="34058"/>
          <a:stretch/>
        </p:blipFill>
        <p:spPr>
          <a:xfrm>
            <a:off x="1706603" y="1523510"/>
            <a:ext cx="1716002" cy="823305"/>
          </a:xfrm>
          <a:prstGeom prst="rect">
            <a:avLst/>
          </a:prstGeom>
        </p:spPr>
      </p:pic>
      <p:pic>
        <p:nvPicPr>
          <p:cNvPr id="7172" name="Picture 4" descr="Kofax capture tools and support from leading Kofax partner Twofold Ltd">
            <a:extLst>
              <a:ext uri="{FF2B5EF4-FFF2-40B4-BE49-F238E27FC236}">
                <a16:creationId xmlns:a16="http://schemas.microsoft.com/office/drawing/2014/main" id="{909166B8-61AC-4349-88FB-70D6CF62D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227" y="1593303"/>
            <a:ext cx="1713545" cy="82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51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200A0-C3A5-473C-984C-9C0C7D313F25}"/>
              </a:ext>
            </a:extLst>
          </p:cNvPr>
          <p:cNvSpPr>
            <a:spLocks noGrp="1"/>
          </p:cNvSpPr>
          <p:nvPr>
            <p:ph type="title"/>
          </p:nvPr>
        </p:nvSpPr>
        <p:spPr>
          <a:xfrm>
            <a:off x="917228" y="609600"/>
            <a:ext cx="3932237" cy="1465006"/>
          </a:xfrm>
        </p:spPr>
        <p:txBody>
          <a:bodyPr/>
          <a:lstStyle/>
          <a:p>
            <a:r>
              <a:rPr lang="en-IN" dirty="0"/>
              <a:t>Kofax</a:t>
            </a:r>
          </a:p>
        </p:txBody>
      </p:sp>
      <p:sp>
        <p:nvSpPr>
          <p:cNvPr id="6" name="Text Placeholder 5">
            <a:extLst>
              <a:ext uri="{FF2B5EF4-FFF2-40B4-BE49-F238E27FC236}">
                <a16:creationId xmlns:a16="http://schemas.microsoft.com/office/drawing/2014/main" id="{4DA814D9-175D-4413-9E1E-E10E20BB5F83}"/>
              </a:ext>
            </a:extLst>
          </p:cNvPr>
          <p:cNvSpPr>
            <a:spLocks noGrp="1"/>
          </p:cNvSpPr>
          <p:nvPr>
            <p:ph type="body" sz="half" idx="2"/>
          </p:nvPr>
        </p:nvSpPr>
        <p:spPr>
          <a:xfrm>
            <a:off x="917228" y="2290917"/>
            <a:ext cx="3932237" cy="2674374"/>
          </a:xfrm>
        </p:spPr>
        <p:txBody>
          <a:bodyPr/>
          <a:lstStyle/>
          <a:p>
            <a:r>
              <a:rPr lang="en-IN" dirty="0"/>
              <a:t>No of followers-5159</a:t>
            </a:r>
          </a:p>
          <a:p>
            <a:r>
              <a:rPr lang="en-IN" dirty="0"/>
              <a:t>Posts per day-.087</a:t>
            </a:r>
          </a:p>
          <a:p>
            <a:r>
              <a:rPr lang="en-IN" dirty="0"/>
              <a:t>Posts Type-Photo</a:t>
            </a:r>
          </a:p>
          <a:p>
            <a:r>
              <a:rPr lang="en-IN" dirty="0"/>
              <a:t>Posts with hashtags-92.835</a:t>
            </a:r>
          </a:p>
          <a:p>
            <a:r>
              <a:rPr lang="en-IN" dirty="0"/>
              <a:t>Organic Posts-26</a:t>
            </a:r>
          </a:p>
        </p:txBody>
      </p:sp>
      <p:pic>
        <p:nvPicPr>
          <p:cNvPr id="12" name="Content Placeholder 11">
            <a:extLst>
              <a:ext uri="{FF2B5EF4-FFF2-40B4-BE49-F238E27FC236}">
                <a16:creationId xmlns:a16="http://schemas.microsoft.com/office/drawing/2014/main" id="{6BED0DF4-53CA-42AD-8E36-39FB0812A20B}"/>
              </a:ext>
            </a:extLst>
          </p:cNvPr>
          <p:cNvPicPr>
            <a:picLocks noGrp="1" noChangeAspect="1"/>
          </p:cNvPicPr>
          <p:nvPr>
            <p:ph idx="1"/>
          </p:nvPr>
        </p:nvPicPr>
        <p:blipFill>
          <a:blip r:embed="rId2"/>
          <a:stretch>
            <a:fillRect/>
          </a:stretch>
        </p:blipFill>
        <p:spPr>
          <a:xfrm>
            <a:off x="5078413" y="438150"/>
            <a:ext cx="6475412" cy="5810250"/>
          </a:xfrm>
          <a:prstGeom prst="rect">
            <a:avLst/>
          </a:prstGeom>
        </p:spPr>
      </p:pic>
    </p:spTree>
    <p:extLst>
      <p:ext uri="{BB962C8B-B14F-4D97-AF65-F5344CB8AC3E}">
        <p14:creationId xmlns:p14="http://schemas.microsoft.com/office/powerpoint/2010/main" val="306312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573D-DF9C-437B-9072-75E89F083AD6}"/>
              </a:ext>
            </a:extLst>
          </p:cNvPr>
          <p:cNvSpPr>
            <a:spLocks noGrp="1"/>
          </p:cNvSpPr>
          <p:nvPr>
            <p:ph type="title"/>
          </p:nvPr>
        </p:nvSpPr>
        <p:spPr>
          <a:xfrm>
            <a:off x="917228" y="609600"/>
            <a:ext cx="3932237" cy="1848465"/>
          </a:xfrm>
        </p:spPr>
        <p:txBody>
          <a:bodyPr/>
          <a:lstStyle/>
          <a:p>
            <a:r>
              <a:rPr lang="en-IN" dirty="0"/>
              <a:t>Posts Time Analysis</a:t>
            </a:r>
          </a:p>
        </p:txBody>
      </p:sp>
      <p:pic>
        <p:nvPicPr>
          <p:cNvPr id="5" name="Content Placeholder 4">
            <a:extLst>
              <a:ext uri="{FF2B5EF4-FFF2-40B4-BE49-F238E27FC236}">
                <a16:creationId xmlns:a16="http://schemas.microsoft.com/office/drawing/2014/main" id="{8E84992A-20D2-4EE8-816D-D21A75B1DD7B}"/>
              </a:ext>
            </a:extLst>
          </p:cNvPr>
          <p:cNvPicPr>
            <a:picLocks noGrp="1" noChangeAspect="1"/>
          </p:cNvPicPr>
          <p:nvPr>
            <p:ph idx="1"/>
          </p:nvPr>
        </p:nvPicPr>
        <p:blipFill>
          <a:blip r:embed="rId2"/>
          <a:stretch>
            <a:fillRect/>
          </a:stretch>
        </p:blipFill>
        <p:spPr>
          <a:xfrm>
            <a:off x="5078413" y="914400"/>
            <a:ext cx="6189662" cy="5230761"/>
          </a:xfrm>
          <a:prstGeom prst="rect">
            <a:avLst/>
          </a:prstGeom>
        </p:spPr>
      </p:pic>
      <p:sp>
        <p:nvSpPr>
          <p:cNvPr id="4" name="Text Placeholder 3">
            <a:extLst>
              <a:ext uri="{FF2B5EF4-FFF2-40B4-BE49-F238E27FC236}">
                <a16:creationId xmlns:a16="http://schemas.microsoft.com/office/drawing/2014/main" id="{0A45D35A-6BA4-44CF-9E34-E39ACEAD6955}"/>
              </a:ext>
            </a:extLst>
          </p:cNvPr>
          <p:cNvSpPr>
            <a:spLocks noGrp="1"/>
          </p:cNvSpPr>
          <p:nvPr>
            <p:ph type="body" sz="half" idx="2"/>
          </p:nvPr>
        </p:nvSpPr>
        <p:spPr/>
        <p:txBody>
          <a:bodyPr/>
          <a:lstStyle/>
          <a:p>
            <a:r>
              <a:rPr lang="en-IN" dirty="0"/>
              <a:t>Most likely in to time zone @ 8 pm</a:t>
            </a:r>
          </a:p>
        </p:txBody>
      </p:sp>
    </p:spTree>
    <p:extLst>
      <p:ext uri="{BB962C8B-B14F-4D97-AF65-F5344CB8AC3E}">
        <p14:creationId xmlns:p14="http://schemas.microsoft.com/office/powerpoint/2010/main" val="304309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828C-8DA6-4E6C-95EC-0BAFA9B26C3B}"/>
              </a:ext>
            </a:extLst>
          </p:cNvPr>
          <p:cNvSpPr>
            <a:spLocks noGrp="1"/>
          </p:cNvSpPr>
          <p:nvPr>
            <p:ph type="title"/>
          </p:nvPr>
        </p:nvSpPr>
        <p:spPr>
          <a:xfrm>
            <a:off x="917228" y="609600"/>
            <a:ext cx="3932237" cy="1651819"/>
          </a:xfrm>
        </p:spPr>
        <p:txBody>
          <a:bodyPr/>
          <a:lstStyle/>
          <a:p>
            <a:r>
              <a:rPr lang="en-IN" dirty="0"/>
              <a:t>Assist Edge RPA</a:t>
            </a:r>
          </a:p>
        </p:txBody>
      </p:sp>
      <p:pic>
        <p:nvPicPr>
          <p:cNvPr id="5" name="Content Placeholder 4">
            <a:extLst>
              <a:ext uri="{FF2B5EF4-FFF2-40B4-BE49-F238E27FC236}">
                <a16:creationId xmlns:a16="http://schemas.microsoft.com/office/drawing/2014/main" id="{DF639737-2105-4FC3-8C7F-1E2CCF40B9F8}"/>
              </a:ext>
            </a:extLst>
          </p:cNvPr>
          <p:cNvPicPr>
            <a:picLocks noGrp="1" noChangeAspect="1"/>
          </p:cNvPicPr>
          <p:nvPr>
            <p:ph idx="1"/>
          </p:nvPr>
        </p:nvPicPr>
        <p:blipFill>
          <a:blip r:embed="rId2"/>
          <a:stretch>
            <a:fillRect/>
          </a:stretch>
        </p:blipFill>
        <p:spPr>
          <a:xfrm>
            <a:off x="5078413" y="717754"/>
            <a:ext cx="6189662" cy="5230761"/>
          </a:xfrm>
          <a:prstGeom prst="rect">
            <a:avLst/>
          </a:prstGeom>
        </p:spPr>
      </p:pic>
      <p:sp>
        <p:nvSpPr>
          <p:cNvPr id="4" name="Text Placeholder 3">
            <a:extLst>
              <a:ext uri="{FF2B5EF4-FFF2-40B4-BE49-F238E27FC236}">
                <a16:creationId xmlns:a16="http://schemas.microsoft.com/office/drawing/2014/main" id="{9FE550C0-FCA1-496E-8AF1-00E8DA5629F6}"/>
              </a:ext>
            </a:extLst>
          </p:cNvPr>
          <p:cNvSpPr>
            <a:spLocks noGrp="1"/>
          </p:cNvSpPr>
          <p:nvPr>
            <p:ph type="body" sz="half" idx="2"/>
          </p:nvPr>
        </p:nvSpPr>
        <p:spPr/>
        <p:txBody>
          <a:bodyPr/>
          <a:lstStyle/>
          <a:p>
            <a:r>
              <a:rPr lang="en-IN" dirty="0"/>
              <a:t>No of followers-3130 followers</a:t>
            </a:r>
          </a:p>
          <a:p>
            <a:r>
              <a:rPr lang="en-IN" dirty="0"/>
              <a:t>Posts per day-1.5</a:t>
            </a:r>
          </a:p>
          <a:p>
            <a:r>
              <a:rPr lang="en-IN" dirty="0"/>
              <a:t>Posts Type-Photo</a:t>
            </a:r>
          </a:p>
          <a:p>
            <a:r>
              <a:rPr lang="en-IN" dirty="0"/>
              <a:t>Posts with hashtags-100%</a:t>
            </a:r>
          </a:p>
          <a:p>
            <a:r>
              <a:rPr lang="en-IN" dirty="0"/>
              <a:t>Organic Posts-29</a:t>
            </a:r>
          </a:p>
          <a:p>
            <a:r>
              <a:rPr lang="en-IN" dirty="0"/>
              <a:t>Link-.7</a:t>
            </a:r>
          </a:p>
          <a:p>
            <a:endParaRPr lang="en-IN" dirty="0"/>
          </a:p>
        </p:txBody>
      </p:sp>
    </p:spTree>
    <p:extLst>
      <p:ext uri="{BB962C8B-B14F-4D97-AF65-F5344CB8AC3E}">
        <p14:creationId xmlns:p14="http://schemas.microsoft.com/office/powerpoint/2010/main" val="1815673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A7051-7FC9-4809-B8DF-B1F54F49CF49}"/>
              </a:ext>
            </a:extLst>
          </p:cNvPr>
          <p:cNvSpPr>
            <a:spLocks noGrp="1"/>
          </p:cNvSpPr>
          <p:nvPr>
            <p:ph type="title"/>
          </p:nvPr>
        </p:nvSpPr>
        <p:spPr/>
        <p:txBody>
          <a:bodyPr/>
          <a:lstStyle/>
          <a:p>
            <a:r>
              <a:rPr lang="en-IN" dirty="0"/>
              <a:t>Posts time  Ana lysis of Asset Edge RPA</a:t>
            </a:r>
          </a:p>
        </p:txBody>
      </p:sp>
      <p:pic>
        <p:nvPicPr>
          <p:cNvPr id="5" name="Content Placeholder 4">
            <a:extLst>
              <a:ext uri="{FF2B5EF4-FFF2-40B4-BE49-F238E27FC236}">
                <a16:creationId xmlns:a16="http://schemas.microsoft.com/office/drawing/2014/main" id="{EF5C3C22-CD36-4E5E-A2B5-4B7D92607CDA}"/>
              </a:ext>
            </a:extLst>
          </p:cNvPr>
          <p:cNvPicPr>
            <a:picLocks noGrp="1" noChangeAspect="1"/>
          </p:cNvPicPr>
          <p:nvPr>
            <p:ph idx="1"/>
          </p:nvPr>
        </p:nvPicPr>
        <p:blipFill>
          <a:blip r:embed="rId2"/>
          <a:stretch>
            <a:fillRect/>
          </a:stretch>
        </p:blipFill>
        <p:spPr>
          <a:xfrm>
            <a:off x="5078413" y="609599"/>
            <a:ext cx="6189662" cy="5063613"/>
          </a:xfrm>
          <a:prstGeom prst="rect">
            <a:avLst/>
          </a:prstGeom>
        </p:spPr>
      </p:pic>
      <p:sp>
        <p:nvSpPr>
          <p:cNvPr id="4" name="Text Placeholder 3">
            <a:extLst>
              <a:ext uri="{FF2B5EF4-FFF2-40B4-BE49-F238E27FC236}">
                <a16:creationId xmlns:a16="http://schemas.microsoft.com/office/drawing/2014/main" id="{D31BD274-CE18-4CE8-8319-34C14C5CE4A5}"/>
              </a:ext>
            </a:extLst>
          </p:cNvPr>
          <p:cNvSpPr>
            <a:spLocks noGrp="1"/>
          </p:cNvSpPr>
          <p:nvPr>
            <p:ph type="body" sz="half" idx="2"/>
          </p:nvPr>
        </p:nvSpPr>
        <p:spPr/>
        <p:txBody>
          <a:bodyPr/>
          <a:lstStyle/>
          <a:p>
            <a:r>
              <a:rPr lang="en-IN" dirty="0"/>
              <a:t>4PM-8PM</a:t>
            </a:r>
          </a:p>
        </p:txBody>
      </p:sp>
    </p:spTree>
    <p:extLst>
      <p:ext uri="{BB962C8B-B14F-4D97-AF65-F5344CB8AC3E}">
        <p14:creationId xmlns:p14="http://schemas.microsoft.com/office/powerpoint/2010/main" val="1637705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867B7-5BFC-4C66-A350-4A6FBE9398F3}"/>
              </a:ext>
            </a:extLst>
          </p:cNvPr>
          <p:cNvSpPr>
            <a:spLocks noGrp="1"/>
          </p:cNvSpPr>
          <p:nvPr>
            <p:ph type="title"/>
          </p:nvPr>
        </p:nvSpPr>
        <p:spPr>
          <a:xfrm>
            <a:off x="917228" y="609600"/>
            <a:ext cx="3932237" cy="1369671"/>
          </a:xfrm>
        </p:spPr>
        <p:txBody>
          <a:bodyPr/>
          <a:lstStyle/>
          <a:p>
            <a:r>
              <a:rPr lang="en-IN" dirty="0" err="1"/>
              <a:t>Pega</a:t>
            </a:r>
            <a:r>
              <a:rPr lang="en-IN" dirty="0"/>
              <a:t> System</a:t>
            </a:r>
          </a:p>
        </p:txBody>
      </p:sp>
      <p:pic>
        <p:nvPicPr>
          <p:cNvPr id="8" name="Content Placeholder 7">
            <a:extLst>
              <a:ext uri="{FF2B5EF4-FFF2-40B4-BE49-F238E27FC236}">
                <a16:creationId xmlns:a16="http://schemas.microsoft.com/office/drawing/2014/main" id="{2B362608-8208-4853-A6DE-2C9805986E73}"/>
              </a:ext>
            </a:extLst>
          </p:cNvPr>
          <p:cNvPicPr>
            <a:picLocks noGrp="1" noChangeAspect="1"/>
          </p:cNvPicPr>
          <p:nvPr>
            <p:ph idx="1"/>
          </p:nvPr>
        </p:nvPicPr>
        <p:blipFill>
          <a:blip r:embed="rId2"/>
          <a:stretch>
            <a:fillRect/>
          </a:stretch>
        </p:blipFill>
        <p:spPr>
          <a:xfrm>
            <a:off x="5078413" y="895953"/>
            <a:ext cx="6588868" cy="5085144"/>
          </a:xfrm>
          <a:prstGeom prst="rect">
            <a:avLst/>
          </a:prstGeom>
        </p:spPr>
      </p:pic>
      <p:sp>
        <p:nvSpPr>
          <p:cNvPr id="7" name="Text Placeholder 6">
            <a:extLst>
              <a:ext uri="{FF2B5EF4-FFF2-40B4-BE49-F238E27FC236}">
                <a16:creationId xmlns:a16="http://schemas.microsoft.com/office/drawing/2014/main" id="{5CA36BA0-C560-4A7C-94CA-38175EC85D93}"/>
              </a:ext>
            </a:extLst>
          </p:cNvPr>
          <p:cNvSpPr>
            <a:spLocks noGrp="1"/>
          </p:cNvSpPr>
          <p:nvPr>
            <p:ph type="body" sz="half" idx="2"/>
          </p:nvPr>
        </p:nvSpPr>
        <p:spPr>
          <a:xfrm>
            <a:off x="917228" y="2115880"/>
            <a:ext cx="3932237" cy="3675320"/>
          </a:xfrm>
        </p:spPr>
        <p:txBody>
          <a:bodyPr>
            <a:normAutofit/>
          </a:bodyPr>
          <a:lstStyle/>
          <a:p>
            <a:r>
              <a:rPr lang="en-IN" dirty="0"/>
              <a:t>No of followers-</a:t>
            </a:r>
            <a:r>
              <a:rPr lang="en-US" dirty="0">
                <a:solidFill>
                  <a:schemeClr val="bg2">
                    <a:lumMod val="25000"/>
                  </a:schemeClr>
                </a:solidFill>
              </a:rPr>
              <a:t> </a:t>
            </a:r>
            <a:r>
              <a:rPr lang="en-US" dirty="0"/>
              <a:t>57,150 Followers </a:t>
            </a:r>
          </a:p>
          <a:p>
            <a:r>
              <a:rPr lang="en-IN" dirty="0"/>
              <a:t>Posts per day-1.24</a:t>
            </a:r>
          </a:p>
          <a:p>
            <a:r>
              <a:rPr lang="en-IN" dirty="0"/>
              <a:t>Engagement rate-.028%</a:t>
            </a:r>
          </a:p>
          <a:p>
            <a:r>
              <a:rPr lang="en-IN" dirty="0"/>
              <a:t>Posts Type-Photo</a:t>
            </a:r>
          </a:p>
          <a:p>
            <a:r>
              <a:rPr lang="en-IN" dirty="0"/>
              <a:t>Posts with hashtags-18,8</a:t>
            </a:r>
          </a:p>
          <a:p>
            <a:r>
              <a:rPr lang="en-IN" dirty="0"/>
              <a:t>Organic Posts-36</a:t>
            </a:r>
          </a:p>
          <a:p>
            <a:r>
              <a:rPr lang="en-IN" dirty="0"/>
              <a:t>Link-..7</a:t>
            </a:r>
          </a:p>
          <a:p>
            <a:endParaRPr lang="en-IN" dirty="0"/>
          </a:p>
        </p:txBody>
      </p:sp>
    </p:spTree>
    <p:extLst>
      <p:ext uri="{BB962C8B-B14F-4D97-AF65-F5344CB8AC3E}">
        <p14:creationId xmlns:p14="http://schemas.microsoft.com/office/powerpoint/2010/main" val="295753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EDD00F-3023-416D-9EE8-19E275457FDA}"/>
              </a:ext>
            </a:extLst>
          </p:cNvPr>
          <p:cNvSpPr>
            <a:spLocks noGrp="1"/>
          </p:cNvSpPr>
          <p:nvPr>
            <p:ph type="title"/>
          </p:nvPr>
        </p:nvSpPr>
        <p:spPr/>
        <p:txBody>
          <a:bodyPr/>
          <a:lstStyle/>
          <a:p>
            <a:r>
              <a:rPr lang="en-IN" dirty="0" err="1"/>
              <a:t>Pega</a:t>
            </a:r>
            <a:r>
              <a:rPr lang="en-IN" dirty="0"/>
              <a:t> systems</a:t>
            </a:r>
          </a:p>
        </p:txBody>
      </p:sp>
      <p:sp>
        <p:nvSpPr>
          <p:cNvPr id="7" name="Content Placeholder 6">
            <a:extLst>
              <a:ext uri="{FF2B5EF4-FFF2-40B4-BE49-F238E27FC236}">
                <a16:creationId xmlns:a16="http://schemas.microsoft.com/office/drawing/2014/main" id="{93F0228C-33E4-4CCD-8DA8-36B98DB25277}"/>
              </a:ext>
            </a:extLst>
          </p:cNvPr>
          <p:cNvSpPr>
            <a:spLocks noGrp="1"/>
          </p:cNvSpPr>
          <p:nvPr>
            <p:ph sz="half" idx="1"/>
          </p:nvPr>
        </p:nvSpPr>
        <p:spPr/>
        <p:txBody>
          <a:bodyPr/>
          <a:lstStyle/>
          <a:p>
            <a:r>
              <a:rPr lang="en-IN" dirty="0"/>
              <a:t>Most likely in to time zone @ 8 pm or after it.</a:t>
            </a:r>
          </a:p>
          <a:p>
            <a:endParaRPr lang="en-IN" dirty="0"/>
          </a:p>
        </p:txBody>
      </p:sp>
      <p:pic>
        <p:nvPicPr>
          <p:cNvPr id="9" name="Content Placeholder 8">
            <a:extLst>
              <a:ext uri="{FF2B5EF4-FFF2-40B4-BE49-F238E27FC236}">
                <a16:creationId xmlns:a16="http://schemas.microsoft.com/office/drawing/2014/main" id="{BA17BCE1-0706-4E6B-A1C5-18E9D721872B}"/>
              </a:ext>
            </a:extLst>
          </p:cNvPr>
          <p:cNvPicPr>
            <a:picLocks noGrp="1" noChangeAspect="1"/>
          </p:cNvPicPr>
          <p:nvPr>
            <p:ph sz="half" idx="2"/>
          </p:nvPr>
        </p:nvPicPr>
        <p:blipFill>
          <a:blip r:embed="rId2"/>
          <a:stretch>
            <a:fillRect/>
          </a:stretch>
        </p:blipFill>
        <p:spPr>
          <a:xfrm>
            <a:off x="6173788" y="2187615"/>
            <a:ext cx="5094287" cy="3603585"/>
          </a:xfrm>
          <a:prstGeom prst="rect">
            <a:avLst/>
          </a:prstGeom>
        </p:spPr>
      </p:pic>
    </p:spTree>
    <p:extLst>
      <p:ext uri="{BB962C8B-B14F-4D97-AF65-F5344CB8AC3E}">
        <p14:creationId xmlns:p14="http://schemas.microsoft.com/office/powerpoint/2010/main" val="3880294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A90C-EA8E-4304-A2B2-8B883794B985}"/>
              </a:ext>
            </a:extLst>
          </p:cNvPr>
          <p:cNvSpPr>
            <a:spLocks noGrp="1"/>
          </p:cNvSpPr>
          <p:nvPr>
            <p:ph type="title"/>
          </p:nvPr>
        </p:nvSpPr>
        <p:spPr/>
        <p:txBody>
          <a:bodyPr/>
          <a:lstStyle/>
          <a:p>
            <a:r>
              <a:rPr lang="en-IN" dirty="0"/>
              <a:t>You tube Analytics</a:t>
            </a:r>
          </a:p>
        </p:txBody>
      </p:sp>
      <p:sp>
        <p:nvSpPr>
          <p:cNvPr id="3" name="Content Placeholder 2">
            <a:extLst>
              <a:ext uri="{FF2B5EF4-FFF2-40B4-BE49-F238E27FC236}">
                <a16:creationId xmlns:a16="http://schemas.microsoft.com/office/drawing/2014/main" id="{CD02DA11-2F82-4858-A627-09B4E272339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A86CA42-A279-4A47-9416-955AF58FBBB0}"/>
              </a:ext>
            </a:extLst>
          </p:cNvPr>
          <p:cNvPicPr>
            <a:picLocks noChangeAspect="1"/>
          </p:cNvPicPr>
          <p:nvPr/>
        </p:nvPicPr>
        <p:blipFill>
          <a:blip r:embed="rId2"/>
          <a:stretch>
            <a:fillRect/>
          </a:stretch>
        </p:blipFill>
        <p:spPr>
          <a:xfrm>
            <a:off x="924442" y="2096064"/>
            <a:ext cx="10468981" cy="3695136"/>
          </a:xfrm>
          <a:prstGeom prst="rect">
            <a:avLst/>
          </a:prstGeom>
        </p:spPr>
      </p:pic>
    </p:spTree>
    <p:extLst>
      <p:ext uri="{BB962C8B-B14F-4D97-AF65-F5344CB8AC3E}">
        <p14:creationId xmlns:p14="http://schemas.microsoft.com/office/powerpoint/2010/main" val="212835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E5317B-F8AA-4A9D-99F2-EBE8CFE123F7}"/>
              </a:ext>
            </a:extLst>
          </p:cNvPr>
          <p:cNvSpPr>
            <a:spLocks noGrp="1"/>
          </p:cNvSpPr>
          <p:nvPr>
            <p:ph type="title"/>
          </p:nvPr>
        </p:nvSpPr>
        <p:spPr>
          <a:xfrm>
            <a:off x="917228" y="609600"/>
            <a:ext cx="3932237" cy="1371600"/>
          </a:xfrm>
        </p:spPr>
        <p:txBody>
          <a:bodyPr/>
          <a:lstStyle/>
          <a:p>
            <a:r>
              <a:rPr lang="en-IN" dirty="0"/>
              <a:t>Blue Prism</a:t>
            </a:r>
          </a:p>
        </p:txBody>
      </p:sp>
      <p:pic>
        <p:nvPicPr>
          <p:cNvPr id="10" name="Content Placeholder 9">
            <a:extLst>
              <a:ext uri="{FF2B5EF4-FFF2-40B4-BE49-F238E27FC236}">
                <a16:creationId xmlns:a16="http://schemas.microsoft.com/office/drawing/2014/main" id="{1B66B164-E17D-421B-BDAC-E1A0815BB601}"/>
              </a:ext>
            </a:extLst>
          </p:cNvPr>
          <p:cNvPicPr>
            <a:picLocks noGrp="1" noChangeAspect="1"/>
          </p:cNvPicPr>
          <p:nvPr>
            <p:ph idx="1"/>
          </p:nvPr>
        </p:nvPicPr>
        <p:blipFill>
          <a:blip r:embed="rId2"/>
          <a:stretch>
            <a:fillRect/>
          </a:stretch>
        </p:blipFill>
        <p:spPr>
          <a:xfrm>
            <a:off x="5078413" y="609600"/>
            <a:ext cx="6189662" cy="5505450"/>
          </a:xfrm>
          <a:prstGeom prst="rect">
            <a:avLst/>
          </a:prstGeom>
        </p:spPr>
      </p:pic>
      <p:sp>
        <p:nvSpPr>
          <p:cNvPr id="9" name="Text Placeholder 8">
            <a:extLst>
              <a:ext uri="{FF2B5EF4-FFF2-40B4-BE49-F238E27FC236}">
                <a16:creationId xmlns:a16="http://schemas.microsoft.com/office/drawing/2014/main" id="{A97248A9-2DCE-4B76-840B-1533F9DF1228}"/>
              </a:ext>
            </a:extLst>
          </p:cNvPr>
          <p:cNvSpPr>
            <a:spLocks noGrp="1"/>
          </p:cNvSpPr>
          <p:nvPr>
            <p:ph type="body" sz="half" idx="2"/>
          </p:nvPr>
        </p:nvSpPr>
        <p:spPr>
          <a:xfrm>
            <a:off x="917228" y="2152650"/>
            <a:ext cx="3932237" cy="3638549"/>
          </a:xfrm>
        </p:spPr>
        <p:txBody>
          <a:bodyPr/>
          <a:lstStyle/>
          <a:p>
            <a:r>
              <a:rPr lang="en-IN" dirty="0"/>
              <a:t>No of subscribers</a:t>
            </a:r>
          </a:p>
          <a:p>
            <a:r>
              <a:rPr lang="en-IN" dirty="0"/>
              <a:t>Eng. Rate by follower-.20%</a:t>
            </a:r>
          </a:p>
          <a:p>
            <a:r>
              <a:rPr lang="en-IN" dirty="0"/>
              <a:t>Eng. Total/posts-12</a:t>
            </a:r>
          </a:p>
          <a:p>
            <a:r>
              <a:rPr lang="en-IN" dirty="0"/>
              <a:t>Posts with hash tags-0%</a:t>
            </a:r>
          </a:p>
          <a:p>
            <a:r>
              <a:rPr lang="en-IN" dirty="0"/>
              <a:t>Top hour of the day-11 pm</a:t>
            </a:r>
          </a:p>
          <a:p>
            <a:r>
              <a:rPr lang="en-IN" dirty="0"/>
              <a:t>Posts per day-.17</a:t>
            </a:r>
          </a:p>
          <a:p>
            <a:endParaRPr lang="en-IN" dirty="0"/>
          </a:p>
          <a:p>
            <a:endParaRPr lang="en-IN" dirty="0"/>
          </a:p>
        </p:txBody>
      </p:sp>
    </p:spTree>
    <p:extLst>
      <p:ext uri="{BB962C8B-B14F-4D97-AF65-F5344CB8AC3E}">
        <p14:creationId xmlns:p14="http://schemas.microsoft.com/office/powerpoint/2010/main" val="294648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83C9F-BA47-42FA-BD0C-88E10C9654CC}"/>
              </a:ext>
            </a:extLst>
          </p:cNvPr>
          <p:cNvSpPr>
            <a:spLocks noGrp="1"/>
          </p:cNvSpPr>
          <p:nvPr>
            <p:ph type="title"/>
          </p:nvPr>
        </p:nvSpPr>
        <p:spPr>
          <a:xfrm>
            <a:off x="917228" y="609600"/>
            <a:ext cx="3932237" cy="1399953"/>
          </a:xfrm>
        </p:spPr>
        <p:txBody>
          <a:bodyPr/>
          <a:lstStyle/>
          <a:p>
            <a:r>
              <a:rPr lang="en-IN" dirty="0"/>
              <a:t>Kofax</a:t>
            </a:r>
          </a:p>
        </p:txBody>
      </p:sp>
      <p:sp>
        <p:nvSpPr>
          <p:cNvPr id="6" name="Text Placeholder 5">
            <a:extLst>
              <a:ext uri="{FF2B5EF4-FFF2-40B4-BE49-F238E27FC236}">
                <a16:creationId xmlns:a16="http://schemas.microsoft.com/office/drawing/2014/main" id="{D97F5001-E9C2-46AA-B715-84F95AA51E1C}"/>
              </a:ext>
            </a:extLst>
          </p:cNvPr>
          <p:cNvSpPr>
            <a:spLocks noGrp="1"/>
          </p:cNvSpPr>
          <p:nvPr>
            <p:ph type="body" sz="half" idx="2"/>
          </p:nvPr>
        </p:nvSpPr>
        <p:spPr>
          <a:xfrm>
            <a:off x="917228" y="2158410"/>
            <a:ext cx="3932237" cy="3632790"/>
          </a:xfrm>
        </p:spPr>
        <p:txBody>
          <a:bodyPr>
            <a:normAutofit/>
          </a:bodyPr>
          <a:lstStyle/>
          <a:p>
            <a:r>
              <a:rPr lang="en-IN" dirty="0"/>
              <a:t>No of subscribers-2.04 k</a:t>
            </a:r>
          </a:p>
          <a:p>
            <a:r>
              <a:rPr lang="en-IN" dirty="0"/>
              <a:t>Eng. Rate by follower-.049%</a:t>
            </a:r>
          </a:p>
          <a:p>
            <a:r>
              <a:rPr lang="en-IN" dirty="0"/>
              <a:t>Eng. Total/posts-6</a:t>
            </a:r>
          </a:p>
          <a:p>
            <a:r>
              <a:rPr lang="en-IN" dirty="0"/>
              <a:t>Posts with hash tags-0%</a:t>
            </a:r>
          </a:p>
          <a:p>
            <a:r>
              <a:rPr lang="en-IN" dirty="0"/>
              <a:t>Top hour of the day-1 am</a:t>
            </a:r>
          </a:p>
          <a:p>
            <a:r>
              <a:rPr lang="en-IN" dirty="0"/>
              <a:t>Posts per day-.03</a:t>
            </a:r>
          </a:p>
          <a:p>
            <a:r>
              <a:rPr lang="en-IN" dirty="0"/>
              <a:t>Posts Type-Video</a:t>
            </a:r>
          </a:p>
          <a:p>
            <a:endParaRPr lang="en-IN" dirty="0"/>
          </a:p>
          <a:p>
            <a:endParaRPr lang="en-IN" dirty="0"/>
          </a:p>
        </p:txBody>
      </p:sp>
      <p:pic>
        <p:nvPicPr>
          <p:cNvPr id="10" name="Content Placeholder 9">
            <a:extLst>
              <a:ext uri="{FF2B5EF4-FFF2-40B4-BE49-F238E27FC236}">
                <a16:creationId xmlns:a16="http://schemas.microsoft.com/office/drawing/2014/main" id="{1924BCE2-9691-4CDE-933B-861D333338E5}"/>
              </a:ext>
            </a:extLst>
          </p:cNvPr>
          <p:cNvPicPr>
            <a:picLocks noGrp="1" noChangeAspect="1"/>
          </p:cNvPicPr>
          <p:nvPr>
            <p:ph idx="1"/>
          </p:nvPr>
        </p:nvPicPr>
        <p:blipFill>
          <a:blip r:embed="rId2"/>
          <a:stretch>
            <a:fillRect/>
          </a:stretch>
        </p:blipFill>
        <p:spPr>
          <a:xfrm>
            <a:off x="5326912" y="952500"/>
            <a:ext cx="5295013" cy="5565258"/>
          </a:xfrm>
          <a:prstGeom prst="rect">
            <a:avLst/>
          </a:prstGeom>
        </p:spPr>
      </p:pic>
    </p:spTree>
    <p:extLst>
      <p:ext uri="{BB962C8B-B14F-4D97-AF65-F5344CB8AC3E}">
        <p14:creationId xmlns:p14="http://schemas.microsoft.com/office/powerpoint/2010/main" val="265322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5BE8-1207-4ACE-A5CE-E2F31211DCAB}"/>
              </a:ext>
            </a:extLst>
          </p:cNvPr>
          <p:cNvSpPr>
            <a:spLocks noGrp="1"/>
          </p:cNvSpPr>
          <p:nvPr>
            <p:ph type="title"/>
          </p:nvPr>
        </p:nvSpPr>
        <p:spPr>
          <a:xfrm>
            <a:off x="917228" y="609600"/>
            <a:ext cx="3932237" cy="1559442"/>
          </a:xfrm>
        </p:spPr>
        <p:txBody>
          <a:bodyPr/>
          <a:lstStyle/>
          <a:p>
            <a:r>
              <a:rPr lang="en-IN" dirty="0" err="1"/>
              <a:t>Pega</a:t>
            </a:r>
            <a:r>
              <a:rPr lang="en-IN" dirty="0"/>
              <a:t> Systems</a:t>
            </a:r>
          </a:p>
        </p:txBody>
      </p:sp>
      <p:pic>
        <p:nvPicPr>
          <p:cNvPr id="5" name="Content Placeholder 4">
            <a:extLst>
              <a:ext uri="{FF2B5EF4-FFF2-40B4-BE49-F238E27FC236}">
                <a16:creationId xmlns:a16="http://schemas.microsoft.com/office/drawing/2014/main" id="{2DDBF506-0E9D-4115-9AAA-C30D6D6A591B}"/>
              </a:ext>
            </a:extLst>
          </p:cNvPr>
          <p:cNvPicPr>
            <a:picLocks noGrp="1" noChangeAspect="1"/>
          </p:cNvPicPr>
          <p:nvPr>
            <p:ph idx="1"/>
          </p:nvPr>
        </p:nvPicPr>
        <p:blipFill>
          <a:blip r:embed="rId2"/>
          <a:stretch>
            <a:fillRect/>
          </a:stretch>
        </p:blipFill>
        <p:spPr>
          <a:xfrm>
            <a:off x="4935863" y="754902"/>
            <a:ext cx="3366889" cy="4164570"/>
          </a:xfrm>
          <a:prstGeom prst="rect">
            <a:avLst/>
          </a:prstGeom>
        </p:spPr>
      </p:pic>
      <p:sp>
        <p:nvSpPr>
          <p:cNvPr id="4" name="Text Placeholder 3">
            <a:extLst>
              <a:ext uri="{FF2B5EF4-FFF2-40B4-BE49-F238E27FC236}">
                <a16:creationId xmlns:a16="http://schemas.microsoft.com/office/drawing/2014/main" id="{DD7B27FF-1450-48AE-A0D4-85A7FB07A4CC}"/>
              </a:ext>
            </a:extLst>
          </p:cNvPr>
          <p:cNvSpPr>
            <a:spLocks noGrp="1"/>
          </p:cNvSpPr>
          <p:nvPr>
            <p:ph type="body" sz="half" idx="2"/>
          </p:nvPr>
        </p:nvSpPr>
        <p:spPr>
          <a:xfrm>
            <a:off x="917228" y="2466754"/>
            <a:ext cx="3932237" cy="3870252"/>
          </a:xfrm>
        </p:spPr>
        <p:txBody>
          <a:bodyPr>
            <a:normAutofit/>
          </a:bodyPr>
          <a:lstStyle/>
          <a:p>
            <a:r>
              <a:rPr lang="en-US" b="1" dirty="0"/>
              <a:t>Posts per Day</a:t>
            </a:r>
            <a:r>
              <a:rPr lang="en-US" dirty="0"/>
              <a:t>: 0.10</a:t>
            </a:r>
          </a:p>
          <a:p>
            <a:r>
              <a:rPr lang="en-US" b="1" dirty="0" err="1"/>
              <a:t>Eng.Rate</a:t>
            </a:r>
            <a:r>
              <a:rPr lang="en-US" dirty="0"/>
              <a:t>: 0.087%</a:t>
            </a:r>
          </a:p>
          <a:p>
            <a:r>
              <a:rPr lang="en-US" b="1" dirty="0"/>
              <a:t>Posts with </a:t>
            </a:r>
            <a:r>
              <a:rPr lang="en-US" b="1" dirty="0" err="1"/>
              <a:t>HashTag</a:t>
            </a:r>
            <a:r>
              <a:rPr lang="en-US" b="1" dirty="0"/>
              <a:t>: </a:t>
            </a:r>
            <a:r>
              <a:rPr lang="en-US" dirty="0"/>
              <a:t>0%</a:t>
            </a:r>
          </a:p>
          <a:p>
            <a:r>
              <a:rPr lang="en-US" b="1" dirty="0"/>
              <a:t>Top Hour of Day</a:t>
            </a:r>
            <a:r>
              <a:rPr lang="en-US" dirty="0"/>
              <a:t>: 08:00 pm IST</a:t>
            </a:r>
          </a:p>
          <a:p>
            <a:r>
              <a:rPr lang="en-US" b="1" dirty="0"/>
              <a:t>Top </a:t>
            </a:r>
            <a:r>
              <a:rPr lang="en-US" b="1" dirty="0" err="1"/>
              <a:t>HashTags</a:t>
            </a:r>
            <a:r>
              <a:rPr lang="en-US" dirty="0"/>
              <a:t>: None</a:t>
            </a:r>
          </a:p>
          <a:p>
            <a:r>
              <a:rPr lang="en-US" b="1" dirty="0"/>
              <a:t>Most Common Post Type</a:t>
            </a:r>
            <a:r>
              <a:rPr lang="en-US" dirty="0"/>
              <a:t>: Video</a:t>
            </a:r>
          </a:p>
          <a:p>
            <a:r>
              <a:rPr lang="en-US" b="1" dirty="0"/>
              <a:t>Post type with highest engagement</a:t>
            </a:r>
            <a:r>
              <a:rPr lang="en-US" dirty="0"/>
              <a:t>: Video</a:t>
            </a:r>
            <a:endParaRPr lang="en-IN" dirty="0"/>
          </a:p>
        </p:txBody>
      </p:sp>
      <p:pic>
        <p:nvPicPr>
          <p:cNvPr id="6" name="Picture 5">
            <a:extLst>
              <a:ext uri="{FF2B5EF4-FFF2-40B4-BE49-F238E27FC236}">
                <a16:creationId xmlns:a16="http://schemas.microsoft.com/office/drawing/2014/main" id="{BFC83F37-CC55-4D5D-87EE-0C599AE5BE30}"/>
              </a:ext>
            </a:extLst>
          </p:cNvPr>
          <p:cNvPicPr>
            <a:picLocks noChangeAspect="1"/>
          </p:cNvPicPr>
          <p:nvPr/>
        </p:nvPicPr>
        <p:blipFill>
          <a:blip r:embed="rId3"/>
          <a:stretch>
            <a:fillRect/>
          </a:stretch>
        </p:blipFill>
        <p:spPr>
          <a:xfrm>
            <a:off x="8778240" y="1435608"/>
            <a:ext cx="3245980" cy="4484179"/>
          </a:xfrm>
          <a:prstGeom prst="rect">
            <a:avLst/>
          </a:prstGeom>
        </p:spPr>
      </p:pic>
    </p:spTree>
    <p:extLst>
      <p:ext uri="{BB962C8B-B14F-4D97-AF65-F5344CB8AC3E}">
        <p14:creationId xmlns:p14="http://schemas.microsoft.com/office/powerpoint/2010/main" val="276234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FD25-95AD-431D-AF0D-BB8278CB68CB}"/>
              </a:ext>
            </a:extLst>
          </p:cNvPr>
          <p:cNvSpPr>
            <a:spLocks noGrp="1"/>
          </p:cNvSpPr>
          <p:nvPr>
            <p:ph type="title"/>
          </p:nvPr>
        </p:nvSpPr>
        <p:spPr/>
        <p:txBody>
          <a:bodyPr/>
          <a:lstStyle/>
          <a:p>
            <a:r>
              <a:rPr lang="en-IN" dirty="0"/>
              <a:t>Assist Edge RPA</a:t>
            </a:r>
          </a:p>
        </p:txBody>
      </p:sp>
      <p:sp>
        <p:nvSpPr>
          <p:cNvPr id="3" name="Content Placeholder 2">
            <a:extLst>
              <a:ext uri="{FF2B5EF4-FFF2-40B4-BE49-F238E27FC236}">
                <a16:creationId xmlns:a16="http://schemas.microsoft.com/office/drawing/2014/main" id="{774D4A9F-C83A-4093-B1EE-5F7C7B4CCBB4}"/>
              </a:ext>
            </a:extLst>
          </p:cNvPr>
          <p:cNvSpPr>
            <a:spLocks noGrp="1"/>
          </p:cNvSpPr>
          <p:nvPr>
            <p:ph idx="1"/>
          </p:nvPr>
        </p:nvSpPr>
        <p:spPr>
          <a:xfrm>
            <a:off x="913795" y="2096064"/>
            <a:ext cx="10353762" cy="3695136"/>
          </a:xfrm>
        </p:spPr>
        <p:txBody>
          <a:bodyPr/>
          <a:lstStyle/>
          <a:p>
            <a:pPr marL="0" indent="0">
              <a:buNone/>
            </a:pPr>
            <a:r>
              <a:rPr lang="en-US" dirty="0">
                <a:effectLst/>
              </a:rPr>
              <a:t>Assist Edge is a leading cohesive automation platform built with a holistic suite of automation and AI capabilities. From automating repetitive manual tasks and improving data quality, to enhancing better customer experience, Assist Edge has got you covered. A leading automation tool, </a:t>
            </a:r>
            <a:r>
              <a:rPr lang="en-US" dirty="0" err="1">
                <a:effectLst/>
              </a:rPr>
              <a:t>AssistEdge</a:t>
            </a:r>
            <a:r>
              <a:rPr lang="en-US" dirty="0">
                <a:effectLst/>
              </a:rPr>
              <a:t> enables enterprises to realize the full potential of automation by assuring scalability, security, Intelligence, and Innovation.</a:t>
            </a:r>
            <a:endParaRPr lang="en-IN" dirty="0"/>
          </a:p>
        </p:txBody>
      </p:sp>
      <p:sp>
        <p:nvSpPr>
          <p:cNvPr id="4" name="Rectangle 3">
            <a:extLst>
              <a:ext uri="{FF2B5EF4-FFF2-40B4-BE49-F238E27FC236}">
                <a16:creationId xmlns:a16="http://schemas.microsoft.com/office/drawing/2014/main" id="{6117AEC3-3239-4318-9961-2B0EEE5C8332}"/>
              </a:ext>
            </a:extLst>
          </p:cNvPr>
          <p:cNvSpPr/>
          <p:nvPr/>
        </p:nvSpPr>
        <p:spPr>
          <a:xfrm>
            <a:off x="1052623" y="2551837"/>
            <a:ext cx="10225582" cy="646331"/>
          </a:xfrm>
          <a:prstGeom prst="rect">
            <a:avLst/>
          </a:prstGeom>
        </p:spPr>
        <p:txBody>
          <a:bodyPr wrap="square">
            <a:spAutoFit/>
          </a:bodyPr>
          <a:lstStyle/>
          <a:p>
            <a:br>
              <a:rPr lang="en-US" dirty="0"/>
            </a:br>
            <a:endParaRPr lang="en-IN" dirty="0"/>
          </a:p>
        </p:txBody>
      </p:sp>
      <p:pic>
        <p:nvPicPr>
          <p:cNvPr id="5" name="Content Placeholder 3">
            <a:extLst>
              <a:ext uri="{FF2B5EF4-FFF2-40B4-BE49-F238E27FC236}">
                <a16:creationId xmlns:a16="http://schemas.microsoft.com/office/drawing/2014/main" id="{1792A1DB-430E-41A5-8022-A1426CDC5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38" y="628549"/>
            <a:ext cx="2802185" cy="797915"/>
          </a:xfrm>
          <a:prstGeom prst="rect">
            <a:avLst/>
          </a:prstGeom>
        </p:spPr>
      </p:pic>
    </p:spTree>
    <p:extLst>
      <p:ext uri="{BB962C8B-B14F-4D97-AF65-F5344CB8AC3E}">
        <p14:creationId xmlns:p14="http://schemas.microsoft.com/office/powerpoint/2010/main" val="65328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ADE5-872A-4252-B4F0-485134A1D156}"/>
              </a:ext>
            </a:extLst>
          </p:cNvPr>
          <p:cNvSpPr>
            <a:spLocks noGrp="1"/>
          </p:cNvSpPr>
          <p:nvPr>
            <p:ph type="title"/>
          </p:nvPr>
        </p:nvSpPr>
        <p:spPr>
          <a:xfrm>
            <a:off x="917228" y="609600"/>
            <a:ext cx="3932237" cy="1442484"/>
          </a:xfrm>
        </p:spPr>
        <p:txBody>
          <a:bodyPr/>
          <a:lstStyle/>
          <a:p>
            <a:r>
              <a:rPr lang="en-IN" dirty="0"/>
              <a:t>Assist Edge RPA</a:t>
            </a:r>
          </a:p>
        </p:txBody>
      </p:sp>
      <p:pic>
        <p:nvPicPr>
          <p:cNvPr id="6" name="Content Placeholder 5">
            <a:extLst>
              <a:ext uri="{FF2B5EF4-FFF2-40B4-BE49-F238E27FC236}">
                <a16:creationId xmlns:a16="http://schemas.microsoft.com/office/drawing/2014/main" id="{18250CCA-6F27-4A98-93A5-BCA75430205E}"/>
              </a:ext>
            </a:extLst>
          </p:cNvPr>
          <p:cNvPicPr>
            <a:picLocks noGrp="1" noChangeAspect="1"/>
          </p:cNvPicPr>
          <p:nvPr>
            <p:ph idx="1"/>
          </p:nvPr>
        </p:nvPicPr>
        <p:blipFill>
          <a:blip r:embed="rId2"/>
          <a:stretch>
            <a:fillRect/>
          </a:stretch>
        </p:blipFill>
        <p:spPr>
          <a:xfrm>
            <a:off x="4849465" y="3724939"/>
            <a:ext cx="6189662" cy="2523461"/>
          </a:xfrm>
          <a:prstGeom prst="rect">
            <a:avLst/>
          </a:prstGeom>
        </p:spPr>
      </p:pic>
      <p:sp>
        <p:nvSpPr>
          <p:cNvPr id="4" name="Text Placeholder 3">
            <a:extLst>
              <a:ext uri="{FF2B5EF4-FFF2-40B4-BE49-F238E27FC236}">
                <a16:creationId xmlns:a16="http://schemas.microsoft.com/office/drawing/2014/main" id="{60ED6407-AA0D-4636-AF94-11238F006FD6}"/>
              </a:ext>
            </a:extLst>
          </p:cNvPr>
          <p:cNvSpPr>
            <a:spLocks noGrp="1"/>
          </p:cNvSpPr>
          <p:nvPr>
            <p:ph type="body" sz="half" idx="2"/>
          </p:nvPr>
        </p:nvSpPr>
        <p:spPr>
          <a:xfrm>
            <a:off x="917228" y="2381694"/>
            <a:ext cx="3932237" cy="3866706"/>
          </a:xfrm>
        </p:spPr>
        <p:txBody>
          <a:bodyPr>
            <a:normAutofit/>
          </a:bodyPr>
          <a:lstStyle/>
          <a:p>
            <a:r>
              <a:rPr lang="en-US" b="1" dirty="0"/>
              <a:t>Posts per Day</a:t>
            </a:r>
            <a:r>
              <a:rPr lang="en-US" dirty="0"/>
              <a:t>: 0.07</a:t>
            </a:r>
          </a:p>
          <a:p>
            <a:r>
              <a:rPr lang="en-US" b="1" dirty="0" err="1"/>
              <a:t>Eng.Rate</a:t>
            </a:r>
            <a:r>
              <a:rPr lang="en-US" dirty="0"/>
              <a:t>: 0.11%</a:t>
            </a:r>
          </a:p>
          <a:p>
            <a:r>
              <a:rPr lang="en-US" b="1" dirty="0"/>
              <a:t>Posts with </a:t>
            </a:r>
            <a:r>
              <a:rPr lang="en-US" b="1" dirty="0" err="1"/>
              <a:t>HashTag</a:t>
            </a:r>
            <a:r>
              <a:rPr lang="en-US" b="1" dirty="0"/>
              <a:t>: </a:t>
            </a:r>
            <a:r>
              <a:rPr lang="en-US" dirty="0"/>
              <a:t>0%</a:t>
            </a:r>
          </a:p>
          <a:p>
            <a:r>
              <a:rPr lang="en-US" b="1" dirty="0"/>
              <a:t>Top Hour of Day</a:t>
            </a:r>
            <a:r>
              <a:rPr lang="en-US" dirty="0"/>
              <a:t>: 03:00 pm IST</a:t>
            </a:r>
          </a:p>
          <a:p>
            <a:r>
              <a:rPr lang="en-US" b="1" dirty="0"/>
              <a:t>Top </a:t>
            </a:r>
            <a:r>
              <a:rPr lang="en-US" b="1" dirty="0" err="1"/>
              <a:t>HashTags</a:t>
            </a:r>
            <a:r>
              <a:rPr lang="en-US" dirty="0"/>
              <a:t>: None</a:t>
            </a:r>
          </a:p>
          <a:p>
            <a:r>
              <a:rPr lang="en-US" b="1" dirty="0"/>
              <a:t>Most Common Post Type</a:t>
            </a:r>
            <a:r>
              <a:rPr lang="en-US" dirty="0"/>
              <a:t>: Video</a:t>
            </a:r>
          </a:p>
          <a:p>
            <a:r>
              <a:rPr lang="en-US" b="1" dirty="0"/>
              <a:t>Post type with highest engagement</a:t>
            </a:r>
            <a:r>
              <a:rPr lang="en-US" dirty="0"/>
              <a:t>: Video</a:t>
            </a:r>
            <a:endParaRPr lang="en-IN" dirty="0"/>
          </a:p>
          <a:p>
            <a:endParaRPr lang="en-IN" dirty="0"/>
          </a:p>
        </p:txBody>
      </p:sp>
      <p:pic>
        <p:nvPicPr>
          <p:cNvPr id="5" name="Picture 4">
            <a:extLst>
              <a:ext uri="{FF2B5EF4-FFF2-40B4-BE49-F238E27FC236}">
                <a16:creationId xmlns:a16="http://schemas.microsoft.com/office/drawing/2014/main" id="{80BAAD62-5EC6-4614-AAE6-A0B61E98AD2E}"/>
              </a:ext>
            </a:extLst>
          </p:cNvPr>
          <p:cNvPicPr>
            <a:picLocks noChangeAspect="1"/>
          </p:cNvPicPr>
          <p:nvPr/>
        </p:nvPicPr>
        <p:blipFill>
          <a:blip r:embed="rId3"/>
          <a:stretch>
            <a:fillRect/>
          </a:stretch>
        </p:blipFill>
        <p:spPr>
          <a:xfrm>
            <a:off x="4849465" y="313661"/>
            <a:ext cx="3622270" cy="3115339"/>
          </a:xfrm>
          <a:prstGeom prst="rect">
            <a:avLst/>
          </a:prstGeom>
        </p:spPr>
      </p:pic>
    </p:spTree>
    <p:extLst>
      <p:ext uri="{BB962C8B-B14F-4D97-AF65-F5344CB8AC3E}">
        <p14:creationId xmlns:p14="http://schemas.microsoft.com/office/powerpoint/2010/main" val="2847343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73D56B-E640-4949-9D10-B67EBBBA1622}"/>
              </a:ext>
            </a:extLst>
          </p:cNvPr>
          <p:cNvSpPr>
            <a:spLocks noGrp="1"/>
          </p:cNvSpPr>
          <p:nvPr>
            <p:ph type="title"/>
          </p:nvPr>
        </p:nvSpPr>
        <p:spPr/>
        <p:txBody>
          <a:bodyPr/>
          <a:lstStyle/>
          <a:p>
            <a:r>
              <a:rPr lang="en-IN" dirty="0"/>
              <a:t>LinkedIn Analysis</a:t>
            </a:r>
          </a:p>
        </p:txBody>
      </p:sp>
      <p:sp>
        <p:nvSpPr>
          <p:cNvPr id="8" name="Content Placeholder 7">
            <a:extLst>
              <a:ext uri="{FF2B5EF4-FFF2-40B4-BE49-F238E27FC236}">
                <a16:creationId xmlns:a16="http://schemas.microsoft.com/office/drawing/2014/main" id="{FD27DB18-9AB0-401D-BAA6-70FACAADBB1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899ED33B-AE3F-4535-AE05-B12B0EA8F2BF}"/>
              </a:ext>
            </a:extLst>
          </p:cNvPr>
          <p:cNvPicPr>
            <a:picLocks noChangeAspect="1"/>
          </p:cNvPicPr>
          <p:nvPr/>
        </p:nvPicPr>
        <p:blipFill>
          <a:blip r:embed="rId2"/>
          <a:stretch>
            <a:fillRect/>
          </a:stretch>
        </p:blipFill>
        <p:spPr>
          <a:xfrm>
            <a:off x="924444" y="2096064"/>
            <a:ext cx="10353760" cy="3695136"/>
          </a:xfrm>
          <a:prstGeom prst="rect">
            <a:avLst/>
          </a:prstGeom>
        </p:spPr>
      </p:pic>
    </p:spTree>
    <p:extLst>
      <p:ext uri="{BB962C8B-B14F-4D97-AF65-F5344CB8AC3E}">
        <p14:creationId xmlns:p14="http://schemas.microsoft.com/office/powerpoint/2010/main" val="246787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3F12B-935B-4825-BE77-6C4011E020DF}"/>
              </a:ext>
            </a:extLst>
          </p:cNvPr>
          <p:cNvSpPr>
            <a:spLocks noGrp="1"/>
          </p:cNvSpPr>
          <p:nvPr>
            <p:ph type="title"/>
          </p:nvPr>
        </p:nvSpPr>
        <p:spPr>
          <a:xfrm>
            <a:off x="917228" y="609600"/>
            <a:ext cx="3932237" cy="1368056"/>
          </a:xfrm>
        </p:spPr>
        <p:txBody>
          <a:bodyPr/>
          <a:lstStyle/>
          <a:p>
            <a:r>
              <a:rPr lang="en-IN" dirty="0"/>
              <a:t>Kofax</a:t>
            </a:r>
          </a:p>
        </p:txBody>
      </p:sp>
      <p:pic>
        <p:nvPicPr>
          <p:cNvPr id="5" name="Content Placeholder 4">
            <a:extLst>
              <a:ext uri="{FF2B5EF4-FFF2-40B4-BE49-F238E27FC236}">
                <a16:creationId xmlns:a16="http://schemas.microsoft.com/office/drawing/2014/main" id="{EC46A1A3-DBC5-42A7-B094-0090AE7AB0E7}"/>
              </a:ext>
            </a:extLst>
          </p:cNvPr>
          <p:cNvPicPr>
            <a:picLocks noGrp="1" noChangeAspect="1"/>
          </p:cNvPicPr>
          <p:nvPr>
            <p:ph idx="1"/>
          </p:nvPr>
        </p:nvPicPr>
        <p:blipFill>
          <a:blip r:embed="rId2"/>
          <a:stretch>
            <a:fillRect/>
          </a:stretch>
        </p:blipFill>
        <p:spPr>
          <a:xfrm>
            <a:off x="5121119" y="609600"/>
            <a:ext cx="6104249" cy="5181600"/>
          </a:xfrm>
          <a:prstGeom prst="rect">
            <a:avLst/>
          </a:prstGeom>
        </p:spPr>
      </p:pic>
      <p:sp>
        <p:nvSpPr>
          <p:cNvPr id="4" name="Text Placeholder 3">
            <a:extLst>
              <a:ext uri="{FF2B5EF4-FFF2-40B4-BE49-F238E27FC236}">
                <a16:creationId xmlns:a16="http://schemas.microsoft.com/office/drawing/2014/main" id="{BC4362C3-53D7-4536-AD1E-5432EB0DD2BF}"/>
              </a:ext>
            </a:extLst>
          </p:cNvPr>
          <p:cNvSpPr>
            <a:spLocks noGrp="1"/>
          </p:cNvSpPr>
          <p:nvPr>
            <p:ph type="body" sz="half" idx="2"/>
          </p:nvPr>
        </p:nvSpPr>
        <p:spPr>
          <a:xfrm>
            <a:off x="917228" y="2062716"/>
            <a:ext cx="3932237" cy="3728483"/>
          </a:xfrm>
        </p:spPr>
        <p:txBody>
          <a:bodyPr/>
          <a:lstStyle/>
          <a:p>
            <a:r>
              <a:rPr lang="en-IN" dirty="0"/>
              <a:t>No of Followers-30450</a:t>
            </a:r>
          </a:p>
          <a:p>
            <a:r>
              <a:rPr lang="en-IN" dirty="0"/>
              <a:t>Community hashtags-digital transformations</a:t>
            </a:r>
          </a:p>
        </p:txBody>
      </p:sp>
    </p:spTree>
    <p:extLst>
      <p:ext uri="{BB962C8B-B14F-4D97-AF65-F5344CB8AC3E}">
        <p14:creationId xmlns:p14="http://schemas.microsoft.com/office/powerpoint/2010/main" val="907127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27BE-EA0A-44D8-8EB9-9A4D33080E8B}"/>
              </a:ext>
            </a:extLst>
          </p:cNvPr>
          <p:cNvSpPr>
            <a:spLocks noGrp="1"/>
          </p:cNvSpPr>
          <p:nvPr>
            <p:ph type="title"/>
          </p:nvPr>
        </p:nvSpPr>
        <p:spPr>
          <a:xfrm>
            <a:off x="917228" y="609600"/>
            <a:ext cx="3932237" cy="1219200"/>
          </a:xfrm>
        </p:spPr>
        <p:txBody>
          <a:bodyPr/>
          <a:lstStyle/>
          <a:p>
            <a:r>
              <a:rPr lang="en-IN" dirty="0"/>
              <a:t>Blue Prism</a:t>
            </a:r>
          </a:p>
        </p:txBody>
      </p:sp>
      <p:sp>
        <p:nvSpPr>
          <p:cNvPr id="4" name="Text Placeholder 3">
            <a:extLst>
              <a:ext uri="{FF2B5EF4-FFF2-40B4-BE49-F238E27FC236}">
                <a16:creationId xmlns:a16="http://schemas.microsoft.com/office/drawing/2014/main" id="{08DC0D14-BA5A-44FB-9A94-E6B11219EF83}"/>
              </a:ext>
            </a:extLst>
          </p:cNvPr>
          <p:cNvSpPr>
            <a:spLocks noGrp="1"/>
          </p:cNvSpPr>
          <p:nvPr>
            <p:ph type="body" sz="half" idx="2"/>
          </p:nvPr>
        </p:nvSpPr>
        <p:spPr/>
        <p:txBody>
          <a:bodyPr/>
          <a:lstStyle/>
          <a:p>
            <a:r>
              <a:rPr lang="en-IN" dirty="0"/>
              <a:t>No of Followers-77300</a:t>
            </a:r>
          </a:p>
          <a:p>
            <a:r>
              <a:rPr lang="en-IN" dirty="0"/>
              <a:t>Community hashtags- Intelligent automation</a:t>
            </a:r>
          </a:p>
        </p:txBody>
      </p:sp>
      <p:pic>
        <p:nvPicPr>
          <p:cNvPr id="5" name="Content Placeholder 4">
            <a:extLst>
              <a:ext uri="{FF2B5EF4-FFF2-40B4-BE49-F238E27FC236}">
                <a16:creationId xmlns:a16="http://schemas.microsoft.com/office/drawing/2014/main" id="{DF7ADEBB-4473-43A1-A7AE-CF2E2EC5E8E3}"/>
              </a:ext>
            </a:extLst>
          </p:cNvPr>
          <p:cNvPicPr>
            <a:picLocks noGrp="1" noChangeAspect="1"/>
          </p:cNvPicPr>
          <p:nvPr>
            <p:ph idx="1"/>
          </p:nvPr>
        </p:nvPicPr>
        <p:blipFill>
          <a:blip r:embed="rId2"/>
          <a:stretch>
            <a:fillRect/>
          </a:stretch>
        </p:blipFill>
        <p:spPr>
          <a:xfrm>
            <a:off x="5076845" y="866997"/>
            <a:ext cx="2688222" cy="2237710"/>
          </a:xfrm>
          <a:prstGeom prst="rect">
            <a:avLst/>
          </a:prstGeom>
        </p:spPr>
      </p:pic>
      <p:pic>
        <p:nvPicPr>
          <p:cNvPr id="6" name="Picture 5">
            <a:extLst>
              <a:ext uri="{FF2B5EF4-FFF2-40B4-BE49-F238E27FC236}">
                <a16:creationId xmlns:a16="http://schemas.microsoft.com/office/drawing/2014/main" id="{6B8A6968-D9E6-4747-8E8F-898EAE8BFA8F}"/>
              </a:ext>
            </a:extLst>
          </p:cNvPr>
          <p:cNvPicPr>
            <a:picLocks noChangeAspect="1"/>
          </p:cNvPicPr>
          <p:nvPr/>
        </p:nvPicPr>
        <p:blipFill>
          <a:blip r:embed="rId3"/>
          <a:stretch>
            <a:fillRect/>
          </a:stretch>
        </p:blipFill>
        <p:spPr>
          <a:xfrm>
            <a:off x="7992447" y="2216852"/>
            <a:ext cx="2599979" cy="2250164"/>
          </a:xfrm>
          <a:prstGeom prst="rect">
            <a:avLst/>
          </a:prstGeom>
        </p:spPr>
      </p:pic>
    </p:spTree>
    <p:extLst>
      <p:ext uri="{BB962C8B-B14F-4D97-AF65-F5344CB8AC3E}">
        <p14:creationId xmlns:p14="http://schemas.microsoft.com/office/powerpoint/2010/main" val="2869347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1ED5-3E2B-4A01-9297-C30CB4D3511B}"/>
              </a:ext>
            </a:extLst>
          </p:cNvPr>
          <p:cNvSpPr>
            <a:spLocks noGrp="1"/>
          </p:cNvSpPr>
          <p:nvPr>
            <p:ph type="title"/>
          </p:nvPr>
        </p:nvSpPr>
        <p:spPr>
          <a:xfrm>
            <a:off x="917228" y="609600"/>
            <a:ext cx="3932237" cy="1336158"/>
          </a:xfrm>
        </p:spPr>
        <p:txBody>
          <a:bodyPr/>
          <a:lstStyle/>
          <a:p>
            <a:r>
              <a:rPr lang="en-IN" dirty="0" err="1"/>
              <a:t>Pega</a:t>
            </a:r>
            <a:r>
              <a:rPr lang="en-IN" dirty="0"/>
              <a:t> Systems</a:t>
            </a:r>
          </a:p>
        </p:txBody>
      </p:sp>
      <p:sp>
        <p:nvSpPr>
          <p:cNvPr id="4" name="Text Placeholder 3">
            <a:extLst>
              <a:ext uri="{FF2B5EF4-FFF2-40B4-BE49-F238E27FC236}">
                <a16:creationId xmlns:a16="http://schemas.microsoft.com/office/drawing/2014/main" id="{6CC87A40-267A-4ED8-9890-2E7BCA48BBA7}"/>
              </a:ext>
            </a:extLst>
          </p:cNvPr>
          <p:cNvSpPr>
            <a:spLocks noGrp="1"/>
          </p:cNvSpPr>
          <p:nvPr>
            <p:ph type="body" sz="half" idx="2"/>
          </p:nvPr>
        </p:nvSpPr>
        <p:spPr/>
        <p:txBody>
          <a:bodyPr/>
          <a:lstStyle/>
          <a:p>
            <a:r>
              <a:rPr lang="en-IN" dirty="0"/>
              <a:t>No of followers-215121</a:t>
            </a:r>
          </a:p>
          <a:p>
            <a:r>
              <a:rPr lang="en-IN" dirty="0"/>
              <a:t>Community hashtags- inspire at pega20202</a:t>
            </a:r>
          </a:p>
        </p:txBody>
      </p:sp>
      <p:pic>
        <p:nvPicPr>
          <p:cNvPr id="5" name="Picture 4">
            <a:extLst>
              <a:ext uri="{FF2B5EF4-FFF2-40B4-BE49-F238E27FC236}">
                <a16:creationId xmlns:a16="http://schemas.microsoft.com/office/drawing/2014/main" id="{843C72AE-1430-487D-A0A9-14CA8CC66FCF}"/>
              </a:ext>
            </a:extLst>
          </p:cNvPr>
          <p:cNvPicPr>
            <a:picLocks noChangeAspect="1"/>
          </p:cNvPicPr>
          <p:nvPr/>
        </p:nvPicPr>
        <p:blipFill>
          <a:blip r:embed="rId2"/>
          <a:stretch>
            <a:fillRect/>
          </a:stretch>
        </p:blipFill>
        <p:spPr>
          <a:xfrm>
            <a:off x="5158126" y="609600"/>
            <a:ext cx="2809170" cy="2207965"/>
          </a:xfrm>
          <a:prstGeom prst="rect">
            <a:avLst/>
          </a:prstGeom>
        </p:spPr>
      </p:pic>
      <p:pic>
        <p:nvPicPr>
          <p:cNvPr id="6" name="Content Placeholder 5">
            <a:extLst>
              <a:ext uri="{FF2B5EF4-FFF2-40B4-BE49-F238E27FC236}">
                <a16:creationId xmlns:a16="http://schemas.microsoft.com/office/drawing/2014/main" id="{CE6520A0-5FEC-4A1F-BBD7-BD7180B43B42}"/>
              </a:ext>
            </a:extLst>
          </p:cNvPr>
          <p:cNvPicPr>
            <a:picLocks noGrp="1" noChangeAspect="1"/>
          </p:cNvPicPr>
          <p:nvPr>
            <p:ph idx="1"/>
          </p:nvPr>
        </p:nvPicPr>
        <p:blipFill>
          <a:blip r:embed="rId3"/>
          <a:stretch>
            <a:fillRect/>
          </a:stretch>
        </p:blipFill>
        <p:spPr>
          <a:xfrm>
            <a:off x="6458011" y="2971800"/>
            <a:ext cx="5124450" cy="2672981"/>
          </a:xfrm>
          <a:prstGeom prst="rect">
            <a:avLst/>
          </a:prstGeom>
        </p:spPr>
      </p:pic>
    </p:spTree>
    <p:extLst>
      <p:ext uri="{BB962C8B-B14F-4D97-AF65-F5344CB8AC3E}">
        <p14:creationId xmlns:p14="http://schemas.microsoft.com/office/powerpoint/2010/main" val="2363908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FD7D-50DE-46E2-95E4-BDA33F57F52F}"/>
              </a:ext>
            </a:extLst>
          </p:cNvPr>
          <p:cNvSpPr>
            <a:spLocks noGrp="1"/>
          </p:cNvSpPr>
          <p:nvPr>
            <p:ph type="title"/>
          </p:nvPr>
        </p:nvSpPr>
        <p:spPr>
          <a:xfrm>
            <a:off x="917228" y="609600"/>
            <a:ext cx="3932237" cy="1006549"/>
          </a:xfrm>
        </p:spPr>
        <p:txBody>
          <a:bodyPr/>
          <a:lstStyle/>
          <a:p>
            <a:r>
              <a:rPr lang="en-IN" dirty="0" err="1"/>
              <a:t>Assest</a:t>
            </a:r>
            <a:r>
              <a:rPr lang="en-IN" dirty="0"/>
              <a:t> Edge RPA</a:t>
            </a:r>
          </a:p>
        </p:txBody>
      </p:sp>
      <p:sp>
        <p:nvSpPr>
          <p:cNvPr id="9" name="Content Placeholder 8">
            <a:extLst>
              <a:ext uri="{FF2B5EF4-FFF2-40B4-BE49-F238E27FC236}">
                <a16:creationId xmlns:a16="http://schemas.microsoft.com/office/drawing/2014/main" id="{989392C6-ABE0-421C-AE33-24CA6302C9CB}"/>
              </a:ext>
            </a:extLst>
          </p:cNvPr>
          <p:cNvSpPr>
            <a:spLocks noGrp="1"/>
          </p:cNvSpPr>
          <p:nvPr>
            <p:ph idx="1"/>
          </p:nvPr>
        </p:nvSpPr>
        <p:spPr/>
        <p:txBody>
          <a:bodyPr/>
          <a:lstStyle/>
          <a:p>
            <a:endParaRPr lang="en-IN"/>
          </a:p>
        </p:txBody>
      </p:sp>
      <p:sp>
        <p:nvSpPr>
          <p:cNvPr id="10" name="Text Placeholder 9">
            <a:extLst>
              <a:ext uri="{FF2B5EF4-FFF2-40B4-BE49-F238E27FC236}">
                <a16:creationId xmlns:a16="http://schemas.microsoft.com/office/drawing/2014/main" id="{86FDE15B-F96C-4AAD-B016-021179F7B127}"/>
              </a:ext>
            </a:extLst>
          </p:cNvPr>
          <p:cNvSpPr>
            <a:spLocks noGrp="1"/>
          </p:cNvSpPr>
          <p:nvPr>
            <p:ph type="body" sz="half" idx="2"/>
          </p:nvPr>
        </p:nvSpPr>
        <p:spPr>
          <a:xfrm>
            <a:off x="917228" y="2392326"/>
            <a:ext cx="3932237" cy="3398873"/>
          </a:xfrm>
        </p:spPr>
        <p:txBody>
          <a:bodyPr/>
          <a:lstStyle/>
          <a:p>
            <a:r>
              <a:rPr lang="en-IN" dirty="0"/>
              <a:t>No of followers-57992</a:t>
            </a:r>
          </a:p>
          <a:p>
            <a:r>
              <a:rPr lang="en-IN" dirty="0"/>
              <a:t>Community hashtags- automation, process automation</a:t>
            </a:r>
          </a:p>
        </p:txBody>
      </p:sp>
      <p:pic>
        <p:nvPicPr>
          <p:cNvPr id="5" name="Picture 4">
            <a:extLst>
              <a:ext uri="{FF2B5EF4-FFF2-40B4-BE49-F238E27FC236}">
                <a16:creationId xmlns:a16="http://schemas.microsoft.com/office/drawing/2014/main" id="{23679DE1-DF5C-47CB-B52C-2B6452DC5C60}"/>
              </a:ext>
            </a:extLst>
          </p:cNvPr>
          <p:cNvPicPr>
            <a:picLocks noChangeAspect="1"/>
          </p:cNvPicPr>
          <p:nvPr/>
        </p:nvPicPr>
        <p:blipFill rotWithShape="1">
          <a:blip r:embed="rId2"/>
          <a:srcRect l="1543" t="825" r="2448" b="12418"/>
          <a:stretch/>
        </p:blipFill>
        <p:spPr>
          <a:xfrm>
            <a:off x="9290879" y="3646749"/>
            <a:ext cx="2205276" cy="2268324"/>
          </a:xfrm>
          <a:prstGeom prst="rect">
            <a:avLst/>
          </a:prstGeom>
        </p:spPr>
      </p:pic>
      <p:pic>
        <p:nvPicPr>
          <p:cNvPr id="7" name="Picture 6">
            <a:extLst>
              <a:ext uri="{FF2B5EF4-FFF2-40B4-BE49-F238E27FC236}">
                <a16:creationId xmlns:a16="http://schemas.microsoft.com/office/drawing/2014/main" id="{C51D471B-F7B2-4215-8D62-113205A83AD9}"/>
              </a:ext>
            </a:extLst>
          </p:cNvPr>
          <p:cNvPicPr>
            <a:picLocks noChangeAspect="1"/>
          </p:cNvPicPr>
          <p:nvPr/>
        </p:nvPicPr>
        <p:blipFill>
          <a:blip r:embed="rId3"/>
          <a:stretch>
            <a:fillRect/>
          </a:stretch>
        </p:blipFill>
        <p:spPr>
          <a:xfrm>
            <a:off x="4970025" y="550004"/>
            <a:ext cx="4192985" cy="5365069"/>
          </a:xfrm>
          <a:prstGeom prst="rect">
            <a:avLst/>
          </a:prstGeom>
        </p:spPr>
      </p:pic>
      <p:pic>
        <p:nvPicPr>
          <p:cNvPr id="8" name="Picture 7">
            <a:extLst>
              <a:ext uri="{FF2B5EF4-FFF2-40B4-BE49-F238E27FC236}">
                <a16:creationId xmlns:a16="http://schemas.microsoft.com/office/drawing/2014/main" id="{5C5BF03D-045A-416B-80EC-900051B39335}"/>
              </a:ext>
            </a:extLst>
          </p:cNvPr>
          <p:cNvPicPr>
            <a:picLocks noChangeAspect="1"/>
          </p:cNvPicPr>
          <p:nvPr/>
        </p:nvPicPr>
        <p:blipFill>
          <a:blip r:embed="rId4"/>
          <a:stretch>
            <a:fillRect/>
          </a:stretch>
        </p:blipFill>
        <p:spPr>
          <a:xfrm>
            <a:off x="9283569" y="485727"/>
            <a:ext cx="2562630" cy="3077993"/>
          </a:xfrm>
          <a:prstGeom prst="rect">
            <a:avLst/>
          </a:prstGeom>
        </p:spPr>
      </p:pic>
    </p:spTree>
    <p:extLst>
      <p:ext uri="{BB962C8B-B14F-4D97-AF65-F5344CB8AC3E}">
        <p14:creationId xmlns:p14="http://schemas.microsoft.com/office/powerpoint/2010/main" val="2876100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2E8A-818C-4276-90E4-40DFF4FC271E}"/>
              </a:ext>
            </a:extLst>
          </p:cNvPr>
          <p:cNvSpPr>
            <a:spLocks noGrp="1"/>
          </p:cNvSpPr>
          <p:nvPr>
            <p:ph type="title"/>
          </p:nvPr>
        </p:nvSpPr>
        <p:spPr/>
        <p:txBody>
          <a:bodyPr>
            <a:normAutofit/>
          </a:bodyPr>
          <a:lstStyle/>
          <a:p>
            <a:r>
              <a:rPr lang="en-IN" dirty="0"/>
              <a:t>Total Landscape Measurement  For Social Media Volume</a:t>
            </a:r>
          </a:p>
        </p:txBody>
      </p:sp>
      <p:pic>
        <p:nvPicPr>
          <p:cNvPr id="5" name="Content Placeholder 4">
            <a:extLst>
              <a:ext uri="{FF2B5EF4-FFF2-40B4-BE49-F238E27FC236}">
                <a16:creationId xmlns:a16="http://schemas.microsoft.com/office/drawing/2014/main" id="{45601118-CDFE-4439-8732-0693F54E80D6}"/>
              </a:ext>
            </a:extLst>
          </p:cNvPr>
          <p:cNvPicPr>
            <a:picLocks noGrp="1" noChangeAspect="1"/>
          </p:cNvPicPr>
          <p:nvPr>
            <p:ph sz="half" idx="1"/>
          </p:nvPr>
        </p:nvPicPr>
        <p:blipFill>
          <a:blip r:embed="rId2"/>
          <a:stretch>
            <a:fillRect/>
          </a:stretch>
        </p:blipFill>
        <p:spPr>
          <a:xfrm>
            <a:off x="1046163" y="1904999"/>
            <a:ext cx="4313237" cy="2695575"/>
          </a:xfrm>
          <a:prstGeom prst="rect">
            <a:avLst/>
          </a:prstGeom>
        </p:spPr>
      </p:pic>
      <p:pic>
        <p:nvPicPr>
          <p:cNvPr id="12" name="Content Placeholder 11">
            <a:extLst>
              <a:ext uri="{FF2B5EF4-FFF2-40B4-BE49-F238E27FC236}">
                <a16:creationId xmlns:a16="http://schemas.microsoft.com/office/drawing/2014/main" id="{9C526BDE-007E-454B-9B7F-7682F16E6E75}"/>
              </a:ext>
            </a:extLst>
          </p:cNvPr>
          <p:cNvPicPr>
            <a:picLocks noGrp="1" noChangeAspect="1"/>
          </p:cNvPicPr>
          <p:nvPr>
            <p:ph sz="half" idx="2"/>
          </p:nvPr>
        </p:nvPicPr>
        <p:blipFill>
          <a:blip r:embed="rId3"/>
          <a:stretch>
            <a:fillRect/>
          </a:stretch>
        </p:blipFill>
        <p:spPr>
          <a:xfrm>
            <a:off x="5743576" y="2087563"/>
            <a:ext cx="5648324" cy="4475162"/>
          </a:xfrm>
          <a:prstGeom prst="rect">
            <a:avLst/>
          </a:prstGeom>
        </p:spPr>
      </p:pic>
    </p:spTree>
    <p:extLst>
      <p:ext uri="{BB962C8B-B14F-4D97-AF65-F5344CB8AC3E}">
        <p14:creationId xmlns:p14="http://schemas.microsoft.com/office/powerpoint/2010/main" val="2177412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38000">
              <a:schemeClr val="accent2">
                <a:lumMod val="67000"/>
              </a:schemeClr>
            </a:gs>
            <a:gs pos="64000">
              <a:schemeClr val="accent2">
                <a:lumMod val="97000"/>
                <a:lumOff val="3000"/>
              </a:schemeClr>
            </a:gs>
            <a:gs pos="88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F1F1-EAD2-4708-9CA3-3C4A3B14B61B}"/>
              </a:ext>
            </a:extLst>
          </p:cNvPr>
          <p:cNvSpPr>
            <a:spLocks noGrp="1"/>
          </p:cNvSpPr>
          <p:nvPr>
            <p:ph type="title"/>
          </p:nvPr>
        </p:nvSpPr>
        <p:spPr>
          <a:xfrm>
            <a:off x="1619250" y="446088"/>
            <a:ext cx="4475161" cy="976312"/>
          </a:xfrm>
        </p:spPr>
        <p:txBody>
          <a:bodyPr/>
          <a:lstStyle/>
          <a:p>
            <a:r>
              <a:rPr lang="en-IN" b="1" dirty="0"/>
              <a:t>Social Activity Breakdown</a:t>
            </a:r>
            <a:r>
              <a:rPr lang="en-IN" dirty="0"/>
              <a:t> </a:t>
            </a:r>
          </a:p>
        </p:txBody>
      </p:sp>
      <p:pic>
        <p:nvPicPr>
          <p:cNvPr id="8" name="Content Placeholder 7">
            <a:extLst>
              <a:ext uri="{FF2B5EF4-FFF2-40B4-BE49-F238E27FC236}">
                <a16:creationId xmlns:a16="http://schemas.microsoft.com/office/drawing/2014/main" id="{4C31BCE2-46F4-4924-8511-7ABC726730FA}"/>
              </a:ext>
            </a:extLst>
          </p:cNvPr>
          <p:cNvPicPr>
            <a:picLocks noGrp="1" noChangeAspect="1"/>
          </p:cNvPicPr>
          <p:nvPr>
            <p:ph idx="1"/>
          </p:nvPr>
        </p:nvPicPr>
        <p:blipFill>
          <a:blip r:embed="rId2"/>
          <a:stretch>
            <a:fillRect/>
          </a:stretch>
        </p:blipFill>
        <p:spPr>
          <a:xfrm>
            <a:off x="6675439" y="680484"/>
            <a:ext cx="5027611" cy="5778177"/>
          </a:xfrm>
          <a:prstGeom prst="rect">
            <a:avLst/>
          </a:prstGeom>
        </p:spPr>
      </p:pic>
      <p:sp>
        <p:nvSpPr>
          <p:cNvPr id="4" name="Text Placeholder 3">
            <a:extLst>
              <a:ext uri="{FF2B5EF4-FFF2-40B4-BE49-F238E27FC236}">
                <a16:creationId xmlns:a16="http://schemas.microsoft.com/office/drawing/2014/main" id="{E42051EE-F190-4124-AE23-FB102988F6E3}"/>
              </a:ext>
            </a:extLst>
          </p:cNvPr>
          <p:cNvSpPr>
            <a:spLocks noGrp="1"/>
          </p:cNvSpPr>
          <p:nvPr>
            <p:ph type="body" sz="half" idx="2"/>
          </p:nvPr>
        </p:nvSpPr>
        <p:spPr>
          <a:xfrm>
            <a:off x="1066800" y="1598613"/>
            <a:ext cx="5027611" cy="4262436"/>
          </a:xfrm>
        </p:spPr>
        <p:txBody>
          <a:bodyPr/>
          <a:lstStyle/>
          <a:p>
            <a:r>
              <a:rPr lang="en-US" sz="1800" i="1" dirty="0" err="1"/>
              <a:t>Pega</a:t>
            </a:r>
            <a:r>
              <a:rPr lang="en-US" sz="1800" i="1" dirty="0"/>
              <a:t> systems leads the position with97 posts while Assist Edge RPA holds 2nd rank. </a:t>
            </a:r>
          </a:p>
          <a:p>
            <a:endParaRPr lang="en-IN" dirty="0"/>
          </a:p>
        </p:txBody>
      </p:sp>
      <p:graphicFrame>
        <p:nvGraphicFramePr>
          <p:cNvPr id="3" name="Table 2">
            <a:extLst>
              <a:ext uri="{FF2B5EF4-FFF2-40B4-BE49-F238E27FC236}">
                <a16:creationId xmlns:a16="http://schemas.microsoft.com/office/drawing/2014/main" id="{DF5DDCCA-6B1D-4DE2-8F92-C40B92C846C6}"/>
              </a:ext>
            </a:extLst>
          </p:cNvPr>
          <p:cNvGraphicFramePr>
            <a:graphicFrameLocks noGrp="1"/>
          </p:cNvGraphicFramePr>
          <p:nvPr>
            <p:extLst>
              <p:ext uri="{D42A27DB-BD31-4B8C-83A1-F6EECF244321}">
                <p14:modId xmlns:p14="http://schemas.microsoft.com/office/powerpoint/2010/main" val="11171652"/>
              </p:ext>
            </p:extLst>
          </p:nvPr>
        </p:nvGraphicFramePr>
        <p:xfrm>
          <a:off x="157655" y="2343807"/>
          <a:ext cx="6316717" cy="4114855"/>
        </p:xfrm>
        <a:graphic>
          <a:graphicData uri="http://schemas.openxmlformats.org/drawingml/2006/table">
            <a:tbl>
              <a:tblPr>
                <a:tableStyleId>{5C22544A-7EE6-4342-B048-85BDC9FD1C3A}</a:tableStyleId>
              </a:tblPr>
              <a:tblGrid>
                <a:gridCol w="1633103">
                  <a:extLst>
                    <a:ext uri="{9D8B030D-6E8A-4147-A177-3AD203B41FA5}">
                      <a16:colId xmlns:a16="http://schemas.microsoft.com/office/drawing/2014/main" val="1749894471"/>
                    </a:ext>
                  </a:extLst>
                </a:gridCol>
                <a:gridCol w="1209420">
                  <a:extLst>
                    <a:ext uri="{9D8B030D-6E8A-4147-A177-3AD203B41FA5}">
                      <a16:colId xmlns:a16="http://schemas.microsoft.com/office/drawing/2014/main" val="930972570"/>
                    </a:ext>
                  </a:extLst>
                </a:gridCol>
                <a:gridCol w="770331">
                  <a:extLst>
                    <a:ext uri="{9D8B030D-6E8A-4147-A177-3AD203B41FA5}">
                      <a16:colId xmlns:a16="http://schemas.microsoft.com/office/drawing/2014/main" val="3723974617"/>
                    </a:ext>
                  </a:extLst>
                </a:gridCol>
                <a:gridCol w="1047651">
                  <a:extLst>
                    <a:ext uri="{9D8B030D-6E8A-4147-A177-3AD203B41FA5}">
                      <a16:colId xmlns:a16="http://schemas.microsoft.com/office/drawing/2014/main" val="1073538775"/>
                    </a:ext>
                  </a:extLst>
                </a:gridCol>
                <a:gridCol w="1656212">
                  <a:extLst>
                    <a:ext uri="{9D8B030D-6E8A-4147-A177-3AD203B41FA5}">
                      <a16:colId xmlns:a16="http://schemas.microsoft.com/office/drawing/2014/main" val="4213955487"/>
                    </a:ext>
                  </a:extLst>
                </a:gridCol>
              </a:tblGrid>
              <a:tr h="700882">
                <a:tc>
                  <a:txBody>
                    <a:bodyPr/>
                    <a:lstStyle/>
                    <a:p>
                      <a:pPr algn="l" fontAlgn="b"/>
                      <a:r>
                        <a:rPr lang="en-IN" sz="1200" u="none" strike="noStrike">
                          <a:effectLst/>
                        </a:rPr>
                        <a:t>Social Activity Breakdown</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880059983"/>
                  </a:ext>
                </a:extLst>
              </a:tr>
              <a:tr h="1311327">
                <a:tc>
                  <a:txBody>
                    <a:bodyPr/>
                    <a:lstStyle/>
                    <a:p>
                      <a:pPr algn="l" fontAlgn="b"/>
                      <a:r>
                        <a:rPr lang="en-IN" sz="1200" u="none" strike="noStrike">
                          <a:effectLst/>
                        </a:rPr>
                        <a:t>Facebook(Facebook Posts)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25(-30.6%)</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16(+14.3%)</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27(-3.5%)</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134424235"/>
                  </a:ext>
                </a:extLst>
              </a:tr>
              <a:tr h="700882">
                <a:tc>
                  <a:txBody>
                    <a:bodyPr/>
                    <a:lstStyle/>
                    <a:p>
                      <a:pPr algn="l" fontAlgn="b"/>
                      <a:r>
                        <a:rPr lang="en-IN" sz="1200" u="none" strike="noStrike">
                          <a:effectLst/>
                        </a:rPr>
                        <a:t>Twitter(Tweets)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47(+27%)</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83(-13.5%)</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26(-10.3%)</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44(-10.2%)</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599514537"/>
                  </a:ext>
                </a:extLst>
              </a:tr>
              <a:tr h="700882">
                <a:tc>
                  <a:txBody>
                    <a:bodyPr/>
                    <a:lstStyle/>
                    <a:p>
                      <a:pPr algn="l" fontAlgn="b"/>
                      <a:r>
                        <a:rPr lang="en-IN" sz="1200" u="none" strike="noStrike">
                          <a:effectLst/>
                        </a:rPr>
                        <a:t>YoutubeVideos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5(+150%)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506093190"/>
                  </a:ext>
                </a:extLst>
              </a:tr>
              <a:tr h="700882">
                <a:tc>
                  <a:txBody>
                    <a:bodyPr/>
                    <a:lstStyle/>
                    <a:p>
                      <a:pPr algn="l" fontAlgn="b"/>
                      <a:r>
                        <a:rPr lang="en-IN" sz="1200" u="none" strike="noStrike">
                          <a:effectLst/>
                        </a:rPr>
                        <a:t>Instagram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no</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no</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no</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dirty="0">
                          <a:effectLst/>
                        </a:rPr>
                        <a:t>1</a:t>
                      </a:r>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416708490"/>
                  </a:ext>
                </a:extLst>
              </a:tr>
            </a:tbl>
          </a:graphicData>
        </a:graphic>
      </p:graphicFrame>
    </p:spTree>
    <p:extLst>
      <p:ext uri="{BB962C8B-B14F-4D97-AF65-F5344CB8AC3E}">
        <p14:creationId xmlns:p14="http://schemas.microsoft.com/office/powerpoint/2010/main" val="176392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2269-D503-4CFF-8E11-D147C37F9224}"/>
              </a:ext>
            </a:extLst>
          </p:cNvPr>
          <p:cNvSpPr>
            <a:spLocks noGrp="1"/>
          </p:cNvSpPr>
          <p:nvPr>
            <p:ph type="title"/>
          </p:nvPr>
        </p:nvSpPr>
        <p:spPr>
          <a:xfrm>
            <a:off x="1981200" y="446088"/>
            <a:ext cx="4113211" cy="976312"/>
          </a:xfrm>
        </p:spPr>
        <p:txBody>
          <a:bodyPr>
            <a:normAutofit fontScale="90000"/>
          </a:bodyPr>
          <a:lstStyle/>
          <a:p>
            <a:r>
              <a:rPr lang="en-IN" dirty="0"/>
              <a:t>Social Media Audience analysis</a:t>
            </a:r>
          </a:p>
        </p:txBody>
      </p:sp>
      <p:pic>
        <p:nvPicPr>
          <p:cNvPr id="5" name="Content Placeholder 4">
            <a:extLst>
              <a:ext uri="{FF2B5EF4-FFF2-40B4-BE49-F238E27FC236}">
                <a16:creationId xmlns:a16="http://schemas.microsoft.com/office/drawing/2014/main" id="{D0B8355B-6F8F-47D4-9D10-8032538938BE}"/>
              </a:ext>
            </a:extLst>
          </p:cNvPr>
          <p:cNvPicPr>
            <a:picLocks noGrp="1" noChangeAspect="1"/>
          </p:cNvPicPr>
          <p:nvPr>
            <p:ph idx="1"/>
          </p:nvPr>
        </p:nvPicPr>
        <p:blipFill>
          <a:blip r:embed="rId2"/>
          <a:stretch>
            <a:fillRect/>
          </a:stretch>
        </p:blipFill>
        <p:spPr>
          <a:xfrm>
            <a:off x="6656387" y="1081548"/>
            <a:ext cx="5338968" cy="4900153"/>
          </a:xfrm>
          <a:prstGeom prst="rect">
            <a:avLst/>
          </a:prstGeom>
        </p:spPr>
      </p:pic>
      <p:sp>
        <p:nvSpPr>
          <p:cNvPr id="4" name="Text Placeholder 3">
            <a:extLst>
              <a:ext uri="{FF2B5EF4-FFF2-40B4-BE49-F238E27FC236}">
                <a16:creationId xmlns:a16="http://schemas.microsoft.com/office/drawing/2014/main" id="{5DA4F6D3-DD70-4DC9-8FF8-E5E0996B4BC1}"/>
              </a:ext>
            </a:extLst>
          </p:cNvPr>
          <p:cNvSpPr>
            <a:spLocks noGrp="1"/>
          </p:cNvSpPr>
          <p:nvPr>
            <p:ph type="body" sz="half" idx="2"/>
          </p:nvPr>
        </p:nvSpPr>
        <p:spPr>
          <a:xfrm>
            <a:off x="981076" y="1598613"/>
            <a:ext cx="5113336" cy="4262436"/>
          </a:xfrm>
        </p:spPr>
        <p:txBody>
          <a:bodyPr/>
          <a:lstStyle/>
          <a:p>
            <a:r>
              <a:rPr lang="en-US" sz="1600" i="1" dirty="0" err="1"/>
              <a:t>Pega</a:t>
            </a:r>
            <a:r>
              <a:rPr lang="en-US" sz="1600" i="1" dirty="0"/>
              <a:t> system leads with 11,231 audience while  Assist Edge RPA rank last among all 4 </a:t>
            </a:r>
          </a:p>
          <a:p>
            <a:endParaRPr lang="en-IN" dirty="0"/>
          </a:p>
        </p:txBody>
      </p:sp>
      <p:graphicFrame>
        <p:nvGraphicFramePr>
          <p:cNvPr id="3" name="Table 2">
            <a:extLst>
              <a:ext uri="{FF2B5EF4-FFF2-40B4-BE49-F238E27FC236}">
                <a16:creationId xmlns:a16="http://schemas.microsoft.com/office/drawing/2014/main" id="{117302E5-019C-463A-8B19-B3D272B31EB3}"/>
              </a:ext>
            </a:extLst>
          </p:cNvPr>
          <p:cNvGraphicFramePr>
            <a:graphicFrameLocks noGrp="1"/>
          </p:cNvGraphicFramePr>
          <p:nvPr>
            <p:extLst>
              <p:ext uri="{D42A27DB-BD31-4B8C-83A1-F6EECF244321}">
                <p14:modId xmlns:p14="http://schemas.microsoft.com/office/powerpoint/2010/main" val="51929489"/>
              </p:ext>
            </p:extLst>
          </p:nvPr>
        </p:nvGraphicFramePr>
        <p:xfrm>
          <a:off x="287079" y="2286000"/>
          <a:ext cx="6198780" cy="4125911"/>
        </p:xfrm>
        <a:graphic>
          <a:graphicData uri="http://schemas.openxmlformats.org/drawingml/2006/table">
            <a:tbl>
              <a:tblPr>
                <a:tableStyleId>{5C22544A-7EE6-4342-B048-85BDC9FD1C3A}</a:tableStyleId>
              </a:tblPr>
              <a:tblGrid>
                <a:gridCol w="1602612">
                  <a:extLst>
                    <a:ext uri="{9D8B030D-6E8A-4147-A177-3AD203B41FA5}">
                      <a16:colId xmlns:a16="http://schemas.microsoft.com/office/drawing/2014/main" val="75101490"/>
                    </a:ext>
                  </a:extLst>
                </a:gridCol>
                <a:gridCol w="1186840">
                  <a:extLst>
                    <a:ext uri="{9D8B030D-6E8A-4147-A177-3AD203B41FA5}">
                      <a16:colId xmlns:a16="http://schemas.microsoft.com/office/drawing/2014/main" val="215215885"/>
                    </a:ext>
                  </a:extLst>
                </a:gridCol>
                <a:gridCol w="755948">
                  <a:extLst>
                    <a:ext uri="{9D8B030D-6E8A-4147-A177-3AD203B41FA5}">
                      <a16:colId xmlns:a16="http://schemas.microsoft.com/office/drawing/2014/main" val="288282350"/>
                    </a:ext>
                  </a:extLst>
                </a:gridCol>
                <a:gridCol w="1028090">
                  <a:extLst>
                    <a:ext uri="{9D8B030D-6E8A-4147-A177-3AD203B41FA5}">
                      <a16:colId xmlns:a16="http://schemas.microsoft.com/office/drawing/2014/main" val="2126187307"/>
                    </a:ext>
                  </a:extLst>
                </a:gridCol>
                <a:gridCol w="1625290">
                  <a:extLst>
                    <a:ext uri="{9D8B030D-6E8A-4147-A177-3AD203B41FA5}">
                      <a16:colId xmlns:a16="http://schemas.microsoft.com/office/drawing/2014/main" val="2917312855"/>
                    </a:ext>
                  </a:extLst>
                </a:gridCol>
              </a:tblGrid>
              <a:tr h="702765">
                <a:tc>
                  <a:txBody>
                    <a:bodyPr/>
                    <a:lstStyle/>
                    <a:p>
                      <a:pPr algn="l" fontAlgn="b"/>
                      <a:r>
                        <a:rPr lang="en-IN" sz="1200" u="none" strike="noStrike">
                          <a:effectLst/>
                        </a:rPr>
                        <a:t>Social Audience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419794311"/>
                  </a:ext>
                </a:extLst>
              </a:tr>
              <a:tr h="1314851">
                <a:tc>
                  <a:txBody>
                    <a:bodyPr/>
                    <a:lstStyle/>
                    <a:p>
                      <a:pPr algn="l" fontAlgn="b"/>
                      <a:r>
                        <a:rPr lang="en-IN" sz="1200" u="none" strike="noStrike">
                          <a:effectLst/>
                        </a:rPr>
                        <a:t> Facebook Page Fans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3.04 k(-.066%)</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57.0k(+.0289)</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4.83k(+041%)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1.46k(+0.69%)</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014637529"/>
                  </a:ext>
                </a:extLst>
              </a:tr>
              <a:tr h="702765">
                <a:tc>
                  <a:txBody>
                    <a:bodyPr/>
                    <a:lstStyle/>
                    <a:p>
                      <a:pPr algn="l" fontAlgn="b"/>
                      <a:r>
                        <a:rPr lang="en-IN" sz="1200" u="none" strike="noStrike">
                          <a:effectLst/>
                        </a:rPr>
                        <a:t>Twitter Followers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6.20k(-0.37%)</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47.7k(+0.023%)</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6.51k(+0.31%)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27.5k(+2.25%)</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820881032"/>
                  </a:ext>
                </a:extLst>
              </a:tr>
              <a:tr h="702765">
                <a:tc>
                  <a:txBody>
                    <a:bodyPr/>
                    <a:lstStyle/>
                    <a:p>
                      <a:pPr algn="l" fontAlgn="b"/>
                      <a:r>
                        <a:rPr lang="en-IN" sz="1200" u="none" strike="noStrike">
                          <a:effectLst/>
                        </a:rPr>
                        <a:t>Youtube Subscribers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1.40k(+2.94%)</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9.76k(+5.22%)</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2.07k(+1.47%)</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6.15k(+2.67%)</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790289589"/>
                  </a:ext>
                </a:extLst>
              </a:tr>
              <a:tr h="702765">
                <a:tc>
                  <a:txBody>
                    <a:bodyPr/>
                    <a:lstStyle/>
                    <a:p>
                      <a:pPr algn="l" fontAlgn="b"/>
                      <a:r>
                        <a:rPr lang="en-IN" sz="1200" u="none" strike="noStrike">
                          <a:effectLst/>
                        </a:rPr>
                        <a:t>Instagram Followers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dirty="0">
                          <a:effectLst/>
                        </a:rPr>
                        <a:t>882(+7.69%)</a:t>
                      </a:r>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005459782"/>
                  </a:ext>
                </a:extLst>
              </a:tr>
            </a:tbl>
          </a:graphicData>
        </a:graphic>
      </p:graphicFrame>
    </p:spTree>
    <p:extLst>
      <p:ext uri="{BB962C8B-B14F-4D97-AF65-F5344CB8AC3E}">
        <p14:creationId xmlns:p14="http://schemas.microsoft.com/office/powerpoint/2010/main" val="335779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33627-51FD-4234-91C7-2A9182C3D6C8}"/>
              </a:ext>
            </a:extLst>
          </p:cNvPr>
          <p:cNvSpPr>
            <a:spLocks noGrp="1"/>
          </p:cNvSpPr>
          <p:nvPr>
            <p:ph type="title"/>
          </p:nvPr>
        </p:nvSpPr>
        <p:spPr>
          <a:xfrm>
            <a:off x="1704976" y="446088"/>
            <a:ext cx="4389436" cy="976312"/>
          </a:xfrm>
        </p:spPr>
        <p:txBody>
          <a:bodyPr>
            <a:normAutofit fontScale="90000"/>
          </a:bodyPr>
          <a:lstStyle/>
          <a:p>
            <a:r>
              <a:rPr lang="en-IN" b="1" dirty="0"/>
              <a:t>Social Engagement Breakdown</a:t>
            </a:r>
            <a:r>
              <a:rPr lang="en-IN" dirty="0"/>
              <a:t> </a:t>
            </a:r>
          </a:p>
        </p:txBody>
      </p:sp>
      <p:pic>
        <p:nvPicPr>
          <p:cNvPr id="7" name="Content Placeholder 6">
            <a:extLst>
              <a:ext uri="{FF2B5EF4-FFF2-40B4-BE49-F238E27FC236}">
                <a16:creationId xmlns:a16="http://schemas.microsoft.com/office/drawing/2014/main" id="{FB95845E-FDDA-4542-A2ED-7951B3D50EBA}"/>
              </a:ext>
            </a:extLst>
          </p:cNvPr>
          <p:cNvPicPr>
            <a:picLocks noGrp="1" noChangeAspect="1"/>
          </p:cNvPicPr>
          <p:nvPr>
            <p:ph idx="1"/>
          </p:nvPr>
        </p:nvPicPr>
        <p:blipFill>
          <a:blip r:embed="rId2"/>
          <a:stretch>
            <a:fillRect/>
          </a:stretch>
        </p:blipFill>
        <p:spPr>
          <a:xfrm>
            <a:off x="6986847" y="786810"/>
            <a:ext cx="4621469" cy="5656520"/>
          </a:xfrm>
          <a:prstGeom prst="rect">
            <a:avLst/>
          </a:prstGeom>
        </p:spPr>
      </p:pic>
      <p:sp>
        <p:nvSpPr>
          <p:cNvPr id="6" name="Text Placeholder 5">
            <a:extLst>
              <a:ext uri="{FF2B5EF4-FFF2-40B4-BE49-F238E27FC236}">
                <a16:creationId xmlns:a16="http://schemas.microsoft.com/office/drawing/2014/main" id="{037E7A1E-37A7-4E97-8C1D-4842BEDFF915}"/>
              </a:ext>
            </a:extLst>
          </p:cNvPr>
          <p:cNvSpPr>
            <a:spLocks noGrp="1"/>
          </p:cNvSpPr>
          <p:nvPr>
            <p:ph type="body" sz="half" idx="2"/>
          </p:nvPr>
        </p:nvSpPr>
        <p:spPr>
          <a:xfrm>
            <a:off x="942976" y="1598613"/>
            <a:ext cx="5151436" cy="1623052"/>
          </a:xfrm>
        </p:spPr>
        <p:txBody>
          <a:bodyPr/>
          <a:lstStyle/>
          <a:p>
            <a:r>
              <a:rPr lang="en-US" sz="2000" i="1" dirty="0" err="1"/>
              <a:t>Pega</a:t>
            </a:r>
            <a:r>
              <a:rPr lang="en-US" sz="2000" i="1" dirty="0"/>
              <a:t> system leads with 953 interactions as per cross channels analysis, where as Assist Edge RPA holds 3rd position in regards to total social engagement ranking) </a:t>
            </a:r>
          </a:p>
          <a:p>
            <a:endParaRPr lang="en-IN" dirty="0"/>
          </a:p>
        </p:txBody>
      </p:sp>
      <p:graphicFrame>
        <p:nvGraphicFramePr>
          <p:cNvPr id="2" name="Table 1">
            <a:extLst>
              <a:ext uri="{FF2B5EF4-FFF2-40B4-BE49-F238E27FC236}">
                <a16:creationId xmlns:a16="http://schemas.microsoft.com/office/drawing/2014/main" id="{767A920E-8254-4F09-9434-D246DB6B2509}"/>
              </a:ext>
            </a:extLst>
          </p:cNvPr>
          <p:cNvGraphicFramePr>
            <a:graphicFrameLocks noGrp="1"/>
          </p:cNvGraphicFramePr>
          <p:nvPr>
            <p:extLst>
              <p:ext uri="{D42A27DB-BD31-4B8C-83A1-F6EECF244321}">
                <p14:modId xmlns:p14="http://schemas.microsoft.com/office/powerpoint/2010/main" val="103938742"/>
              </p:ext>
            </p:extLst>
          </p:nvPr>
        </p:nvGraphicFramePr>
        <p:xfrm>
          <a:off x="308344" y="2870791"/>
          <a:ext cx="6400800" cy="3710763"/>
        </p:xfrm>
        <a:graphic>
          <a:graphicData uri="http://schemas.openxmlformats.org/drawingml/2006/table">
            <a:tbl>
              <a:tblPr>
                <a:tableStyleId>{5C22544A-7EE6-4342-B048-85BDC9FD1C3A}</a:tableStyleId>
              </a:tblPr>
              <a:tblGrid>
                <a:gridCol w="1654841">
                  <a:extLst>
                    <a:ext uri="{9D8B030D-6E8A-4147-A177-3AD203B41FA5}">
                      <a16:colId xmlns:a16="http://schemas.microsoft.com/office/drawing/2014/main" val="2801923570"/>
                    </a:ext>
                  </a:extLst>
                </a:gridCol>
                <a:gridCol w="1225519">
                  <a:extLst>
                    <a:ext uri="{9D8B030D-6E8A-4147-A177-3AD203B41FA5}">
                      <a16:colId xmlns:a16="http://schemas.microsoft.com/office/drawing/2014/main" val="321324231"/>
                    </a:ext>
                  </a:extLst>
                </a:gridCol>
                <a:gridCol w="780585">
                  <a:extLst>
                    <a:ext uri="{9D8B030D-6E8A-4147-A177-3AD203B41FA5}">
                      <a16:colId xmlns:a16="http://schemas.microsoft.com/office/drawing/2014/main" val="286615049"/>
                    </a:ext>
                  </a:extLst>
                </a:gridCol>
                <a:gridCol w="1061597">
                  <a:extLst>
                    <a:ext uri="{9D8B030D-6E8A-4147-A177-3AD203B41FA5}">
                      <a16:colId xmlns:a16="http://schemas.microsoft.com/office/drawing/2014/main" val="1968848479"/>
                    </a:ext>
                  </a:extLst>
                </a:gridCol>
                <a:gridCol w="1678258">
                  <a:extLst>
                    <a:ext uri="{9D8B030D-6E8A-4147-A177-3AD203B41FA5}">
                      <a16:colId xmlns:a16="http://schemas.microsoft.com/office/drawing/2014/main" val="2815912982"/>
                    </a:ext>
                  </a:extLst>
                </a:gridCol>
              </a:tblGrid>
              <a:tr h="756451">
                <a:tc>
                  <a:txBody>
                    <a:bodyPr/>
                    <a:lstStyle/>
                    <a:p>
                      <a:pPr algn="l" fontAlgn="b"/>
                      <a:r>
                        <a:rPr lang="en-IN" sz="1200" u="none" strike="noStrike">
                          <a:effectLst/>
                        </a:rPr>
                        <a:t>Landscape Analysis for social media volume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963371451"/>
                  </a:ext>
                </a:extLst>
              </a:tr>
              <a:tr h="405414">
                <a:tc>
                  <a:txBody>
                    <a:bodyPr/>
                    <a:lstStyle/>
                    <a:p>
                      <a:pPr algn="l" fontAlgn="b"/>
                      <a:r>
                        <a:rPr lang="en-IN" sz="1200" u="none" strike="noStrike">
                          <a:effectLst/>
                        </a:rPr>
                        <a:t>Social Engagement Breakdown</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274288201"/>
                  </a:ext>
                </a:extLst>
              </a:tr>
              <a:tr h="1334864">
                <a:tc>
                  <a:txBody>
                    <a:bodyPr/>
                    <a:lstStyle/>
                    <a:p>
                      <a:pPr algn="l" fontAlgn="b"/>
                      <a:r>
                        <a:rPr lang="en-IN" sz="1200" u="none" strike="noStrike">
                          <a:effectLst/>
                        </a:rPr>
                        <a:t>Facebook</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43(66.9% decrease)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247   (3.14% decrease)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109(16% decrease)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582742576"/>
                  </a:ext>
                </a:extLst>
              </a:tr>
              <a:tr h="405414">
                <a:tc>
                  <a:txBody>
                    <a:bodyPr/>
                    <a:lstStyle/>
                    <a:p>
                      <a:pPr algn="l" fontAlgn="b"/>
                      <a:r>
                        <a:rPr lang="en-IN" sz="1200" u="none" strike="noStrike">
                          <a:effectLst/>
                        </a:rPr>
                        <a:t>Twitter</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154(-4.35%)</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706(+569%)</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85(    +41.7%)</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402(-19.4%)</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587886541"/>
                  </a:ext>
                </a:extLst>
              </a:tr>
              <a:tr h="397892">
                <a:tc>
                  <a:txBody>
                    <a:bodyPr/>
                    <a:lstStyle/>
                    <a:p>
                      <a:pPr algn="l" fontAlgn="b"/>
                      <a:r>
                        <a:rPr lang="en-IN" sz="1200" u="none" strike="noStrike">
                          <a:effectLst/>
                        </a:rPr>
                        <a:t>Youtube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59(+29.4%</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697200813"/>
                  </a:ext>
                </a:extLst>
              </a:tr>
              <a:tr h="410728">
                <a:tc>
                  <a:txBody>
                    <a:bodyPr/>
                    <a:lstStyle/>
                    <a:p>
                      <a:pPr algn="l" fontAlgn="b"/>
                      <a:r>
                        <a:rPr lang="en-IN" sz="1200" u="none" strike="noStrike">
                          <a:effectLst/>
                        </a:rPr>
                        <a:t>instagram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no presense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no presense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no presence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dirty="0">
                          <a:effectLst/>
                        </a:rPr>
                        <a:t>47(-57.7%)</a:t>
                      </a:r>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246150468"/>
                  </a:ext>
                </a:extLst>
              </a:tr>
            </a:tbl>
          </a:graphicData>
        </a:graphic>
      </p:graphicFrame>
    </p:spTree>
    <p:extLst>
      <p:ext uri="{BB962C8B-B14F-4D97-AF65-F5344CB8AC3E}">
        <p14:creationId xmlns:p14="http://schemas.microsoft.com/office/powerpoint/2010/main" val="387524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93F5-A0B3-4AA9-96B0-35209EB83534}"/>
              </a:ext>
            </a:extLst>
          </p:cNvPr>
          <p:cNvSpPr>
            <a:spLocks noGrp="1"/>
          </p:cNvSpPr>
          <p:nvPr>
            <p:ph type="title"/>
          </p:nvPr>
        </p:nvSpPr>
        <p:spPr/>
        <p:txBody>
          <a:bodyPr/>
          <a:lstStyle/>
          <a:p>
            <a:pPr algn="ctr"/>
            <a:r>
              <a:rPr lang="en-IN" b="1" dirty="0"/>
              <a:t>Social Media Presence OF All Four Companies</a:t>
            </a:r>
          </a:p>
        </p:txBody>
      </p:sp>
      <p:pic>
        <p:nvPicPr>
          <p:cNvPr id="7" name="Content Placeholder 6">
            <a:extLst>
              <a:ext uri="{FF2B5EF4-FFF2-40B4-BE49-F238E27FC236}">
                <a16:creationId xmlns:a16="http://schemas.microsoft.com/office/drawing/2014/main" id="{E932ED9C-E211-4A06-B0C4-A3FEB30C5C38}"/>
              </a:ext>
            </a:extLst>
          </p:cNvPr>
          <p:cNvPicPr>
            <a:picLocks noGrp="1" noChangeAspect="1"/>
          </p:cNvPicPr>
          <p:nvPr>
            <p:ph idx="1"/>
          </p:nvPr>
        </p:nvPicPr>
        <p:blipFill>
          <a:blip r:embed="rId2"/>
          <a:stretch>
            <a:fillRect/>
          </a:stretch>
        </p:blipFill>
        <p:spPr>
          <a:xfrm>
            <a:off x="100585" y="1935921"/>
            <a:ext cx="5367528" cy="4584621"/>
          </a:xfrm>
          <a:prstGeom prst="rect">
            <a:avLst/>
          </a:prstGeom>
        </p:spPr>
      </p:pic>
      <p:graphicFrame>
        <p:nvGraphicFramePr>
          <p:cNvPr id="3" name="Table 2">
            <a:extLst>
              <a:ext uri="{FF2B5EF4-FFF2-40B4-BE49-F238E27FC236}">
                <a16:creationId xmlns:a16="http://schemas.microsoft.com/office/drawing/2014/main" id="{C843C25C-3C89-4947-A960-92E91DA730F7}"/>
              </a:ext>
            </a:extLst>
          </p:cNvPr>
          <p:cNvGraphicFramePr>
            <a:graphicFrameLocks noGrp="1"/>
          </p:cNvGraphicFramePr>
          <p:nvPr>
            <p:extLst>
              <p:ext uri="{D42A27DB-BD31-4B8C-83A1-F6EECF244321}">
                <p14:modId xmlns:p14="http://schemas.microsoft.com/office/powerpoint/2010/main" val="548129471"/>
              </p:ext>
            </p:extLst>
          </p:nvPr>
        </p:nvGraphicFramePr>
        <p:xfrm>
          <a:off x="5696712" y="1935922"/>
          <a:ext cx="6062471" cy="4584621"/>
        </p:xfrm>
        <a:graphic>
          <a:graphicData uri="http://schemas.openxmlformats.org/drawingml/2006/table">
            <a:tbl>
              <a:tblPr>
                <a:tableStyleId>{5C22544A-7EE6-4342-B048-85BDC9FD1C3A}</a:tableStyleId>
              </a:tblPr>
              <a:tblGrid>
                <a:gridCol w="1567371">
                  <a:extLst>
                    <a:ext uri="{9D8B030D-6E8A-4147-A177-3AD203B41FA5}">
                      <a16:colId xmlns:a16="http://schemas.microsoft.com/office/drawing/2014/main" val="1896967579"/>
                    </a:ext>
                  </a:extLst>
                </a:gridCol>
                <a:gridCol w="1160741">
                  <a:extLst>
                    <a:ext uri="{9D8B030D-6E8A-4147-A177-3AD203B41FA5}">
                      <a16:colId xmlns:a16="http://schemas.microsoft.com/office/drawing/2014/main" val="1244138571"/>
                    </a:ext>
                  </a:extLst>
                </a:gridCol>
                <a:gridCol w="739325">
                  <a:extLst>
                    <a:ext uri="{9D8B030D-6E8A-4147-A177-3AD203B41FA5}">
                      <a16:colId xmlns:a16="http://schemas.microsoft.com/office/drawing/2014/main" val="2087679421"/>
                    </a:ext>
                  </a:extLst>
                </a:gridCol>
                <a:gridCol w="1005483">
                  <a:extLst>
                    <a:ext uri="{9D8B030D-6E8A-4147-A177-3AD203B41FA5}">
                      <a16:colId xmlns:a16="http://schemas.microsoft.com/office/drawing/2014/main" val="49150119"/>
                    </a:ext>
                  </a:extLst>
                </a:gridCol>
                <a:gridCol w="1589551">
                  <a:extLst>
                    <a:ext uri="{9D8B030D-6E8A-4147-A177-3AD203B41FA5}">
                      <a16:colId xmlns:a16="http://schemas.microsoft.com/office/drawing/2014/main" val="3319766491"/>
                    </a:ext>
                  </a:extLst>
                </a:gridCol>
              </a:tblGrid>
              <a:tr h="1472775">
                <a:tc>
                  <a:txBody>
                    <a:bodyPr/>
                    <a:lstStyle/>
                    <a:p>
                      <a:pPr algn="l" fontAlgn="b"/>
                      <a:r>
                        <a:rPr lang="en-IN" sz="1200" u="none" strike="noStrike">
                          <a:effectLst/>
                        </a:rPr>
                        <a:t>No of Followers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314001040"/>
                  </a:ext>
                </a:extLst>
              </a:tr>
              <a:tr h="774677">
                <a:tc>
                  <a:txBody>
                    <a:bodyPr/>
                    <a:lstStyle/>
                    <a:p>
                      <a:pPr algn="l" fontAlgn="b"/>
                      <a:r>
                        <a:rPr lang="en-IN" sz="1200" u="none" strike="noStrike">
                          <a:effectLst/>
                        </a:rPr>
                        <a:t>Facebook Page likes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3036</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57830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4820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1450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386516671"/>
                  </a:ext>
                </a:extLst>
              </a:tr>
              <a:tr h="774677">
                <a:tc>
                  <a:txBody>
                    <a:bodyPr/>
                    <a:lstStyle/>
                    <a:p>
                      <a:pPr algn="l" fontAlgn="b"/>
                      <a:r>
                        <a:rPr lang="en-IN" sz="1200" u="none" strike="noStrike">
                          <a:effectLst/>
                        </a:rPr>
                        <a:t>Twitter Followers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6502</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47651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6554</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27664</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887709811"/>
                  </a:ext>
                </a:extLst>
              </a:tr>
              <a:tr h="787815">
                <a:tc>
                  <a:txBody>
                    <a:bodyPr/>
                    <a:lstStyle/>
                    <a:p>
                      <a:pPr algn="l" fontAlgn="b"/>
                      <a:r>
                        <a:rPr lang="en-IN" sz="1200" u="none" strike="noStrike">
                          <a:effectLst/>
                        </a:rPr>
                        <a:t>Youtube Subscribers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1450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9670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r" fontAlgn="b"/>
                      <a:r>
                        <a:rPr lang="en-IN" sz="1200" u="none" strike="noStrike">
                          <a:effectLst/>
                        </a:rPr>
                        <a:t>2070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6150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726945268"/>
                  </a:ext>
                </a:extLst>
              </a:tr>
              <a:tr h="774677">
                <a:tc>
                  <a:txBody>
                    <a:bodyPr/>
                    <a:lstStyle/>
                    <a:p>
                      <a:pPr algn="l" fontAlgn="b"/>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064961108"/>
                  </a:ext>
                </a:extLst>
              </a:tr>
            </a:tbl>
          </a:graphicData>
        </a:graphic>
      </p:graphicFrame>
    </p:spTree>
    <p:extLst>
      <p:ext uri="{BB962C8B-B14F-4D97-AF65-F5344CB8AC3E}">
        <p14:creationId xmlns:p14="http://schemas.microsoft.com/office/powerpoint/2010/main" val="483873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B256-5F25-489A-B0D1-EB6B2A797D6D}"/>
              </a:ext>
            </a:extLst>
          </p:cNvPr>
          <p:cNvSpPr>
            <a:spLocks noGrp="1"/>
          </p:cNvSpPr>
          <p:nvPr>
            <p:ph type="title"/>
          </p:nvPr>
        </p:nvSpPr>
        <p:spPr/>
        <p:txBody>
          <a:bodyPr/>
          <a:lstStyle/>
          <a:p>
            <a:r>
              <a:rPr lang="en-US" b="1" dirty="0"/>
              <a:t>Metrices for review and social media analysis</a:t>
            </a:r>
            <a:r>
              <a:rPr lang="en-US" dirty="0"/>
              <a:t> </a:t>
            </a:r>
            <a:endParaRPr lang="en-IN" dirty="0"/>
          </a:p>
        </p:txBody>
      </p:sp>
      <p:pic>
        <p:nvPicPr>
          <p:cNvPr id="4" name="Content Placeholder 3">
            <a:extLst>
              <a:ext uri="{FF2B5EF4-FFF2-40B4-BE49-F238E27FC236}">
                <a16:creationId xmlns:a16="http://schemas.microsoft.com/office/drawing/2014/main" id="{86A95C9D-F8D8-4230-8AD3-92707C394CE9}"/>
              </a:ext>
            </a:extLst>
          </p:cNvPr>
          <p:cNvPicPr>
            <a:picLocks noGrp="1" noChangeAspect="1"/>
          </p:cNvPicPr>
          <p:nvPr>
            <p:ph idx="1"/>
          </p:nvPr>
        </p:nvPicPr>
        <p:blipFill>
          <a:blip r:embed="rId2"/>
          <a:stretch>
            <a:fillRect/>
          </a:stretch>
        </p:blipFill>
        <p:spPr>
          <a:xfrm>
            <a:off x="1116418" y="2190749"/>
            <a:ext cx="10353761" cy="4231315"/>
          </a:xfrm>
          <a:prstGeom prst="rect">
            <a:avLst/>
          </a:prstGeom>
        </p:spPr>
      </p:pic>
    </p:spTree>
    <p:extLst>
      <p:ext uri="{BB962C8B-B14F-4D97-AF65-F5344CB8AC3E}">
        <p14:creationId xmlns:p14="http://schemas.microsoft.com/office/powerpoint/2010/main" val="310737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E4E3-6785-4487-BF83-30D6125A6B51}"/>
              </a:ext>
            </a:extLst>
          </p:cNvPr>
          <p:cNvSpPr>
            <a:spLocks noGrp="1"/>
          </p:cNvSpPr>
          <p:nvPr>
            <p:ph type="title"/>
          </p:nvPr>
        </p:nvSpPr>
        <p:spPr>
          <a:xfrm>
            <a:off x="917228" y="609600"/>
            <a:ext cx="5178772" cy="2362200"/>
          </a:xfrm>
        </p:spPr>
        <p:txBody>
          <a:bodyPr>
            <a:normAutofit fontScale="90000"/>
          </a:bodyPr>
          <a:lstStyle/>
          <a:p>
            <a:r>
              <a:rPr lang="en-IN" b="1" dirty="0"/>
              <a:t>Cross Channel Amplification</a:t>
            </a:r>
            <a:br>
              <a:rPr lang="en-IN" b="1" dirty="0"/>
            </a:br>
            <a:br>
              <a:rPr lang="en-IN" b="1" dirty="0"/>
            </a:br>
            <a:r>
              <a:rPr lang="en-US" sz="1600" b="0" dirty="0">
                <a:effectLst/>
              </a:rPr>
              <a:t>The social media channels amplification gives the insight of various posts engagement with other updates in regards to  re-</a:t>
            </a:r>
            <a:r>
              <a:rPr lang="en-US" sz="1600" b="0" dirty="0" err="1">
                <a:effectLst/>
              </a:rPr>
              <a:t>teweets</a:t>
            </a:r>
            <a:r>
              <a:rPr lang="en-US" sz="1600" b="0" dirty="0">
                <a:effectLst/>
              </a:rPr>
              <a:t>/shares etc.</a:t>
            </a:r>
            <a:br>
              <a:rPr lang="en-IN" b="1" dirty="0"/>
            </a:br>
            <a:endParaRPr lang="en-IN" b="1" dirty="0"/>
          </a:p>
        </p:txBody>
      </p:sp>
      <p:pic>
        <p:nvPicPr>
          <p:cNvPr id="5" name="Content Placeholder 4">
            <a:extLst>
              <a:ext uri="{FF2B5EF4-FFF2-40B4-BE49-F238E27FC236}">
                <a16:creationId xmlns:a16="http://schemas.microsoft.com/office/drawing/2014/main" id="{99E25B0C-DDEB-498A-BDE7-CFFB392FA5D1}"/>
              </a:ext>
            </a:extLst>
          </p:cNvPr>
          <p:cNvPicPr>
            <a:picLocks noGrp="1" noChangeAspect="1"/>
          </p:cNvPicPr>
          <p:nvPr>
            <p:ph idx="1"/>
          </p:nvPr>
        </p:nvPicPr>
        <p:blipFill>
          <a:blip r:embed="rId2"/>
          <a:stretch>
            <a:fillRect/>
          </a:stretch>
        </p:blipFill>
        <p:spPr>
          <a:xfrm>
            <a:off x="6353175" y="691117"/>
            <a:ext cx="5505450" cy="5433458"/>
          </a:xfrm>
          <a:prstGeom prst="rect">
            <a:avLst/>
          </a:prstGeom>
        </p:spPr>
      </p:pic>
      <p:sp>
        <p:nvSpPr>
          <p:cNvPr id="4" name="Text Placeholder 3">
            <a:extLst>
              <a:ext uri="{FF2B5EF4-FFF2-40B4-BE49-F238E27FC236}">
                <a16:creationId xmlns:a16="http://schemas.microsoft.com/office/drawing/2014/main" id="{4E73E978-8F8E-47A3-A46C-358DFC3EF7E4}"/>
              </a:ext>
            </a:extLst>
          </p:cNvPr>
          <p:cNvSpPr>
            <a:spLocks noGrp="1"/>
          </p:cNvSpPr>
          <p:nvPr>
            <p:ph type="body" sz="half" idx="2"/>
          </p:nvPr>
        </p:nvSpPr>
        <p:spPr>
          <a:xfrm>
            <a:off x="1419226" y="1598613"/>
            <a:ext cx="3152774" cy="141697"/>
          </a:xfrm>
        </p:spPr>
        <p:txBody>
          <a:bodyPr>
            <a:normAutofit fontScale="25000" lnSpcReduction="20000"/>
          </a:bodyPr>
          <a:lstStyle/>
          <a:p>
            <a:endParaRPr lang="en-US" sz="2000" i="1" dirty="0"/>
          </a:p>
          <a:p>
            <a:endParaRPr lang="en-IN" sz="2000" i="1" dirty="0"/>
          </a:p>
        </p:txBody>
      </p:sp>
      <p:graphicFrame>
        <p:nvGraphicFramePr>
          <p:cNvPr id="3" name="Table 2">
            <a:extLst>
              <a:ext uri="{FF2B5EF4-FFF2-40B4-BE49-F238E27FC236}">
                <a16:creationId xmlns:a16="http://schemas.microsoft.com/office/drawing/2014/main" id="{20CD689B-69ED-4E6D-9FDF-827804BBC59E}"/>
              </a:ext>
            </a:extLst>
          </p:cNvPr>
          <p:cNvGraphicFramePr>
            <a:graphicFrameLocks noGrp="1"/>
          </p:cNvGraphicFramePr>
          <p:nvPr>
            <p:extLst>
              <p:ext uri="{D42A27DB-BD31-4B8C-83A1-F6EECF244321}">
                <p14:modId xmlns:p14="http://schemas.microsoft.com/office/powerpoint/2010/main" val="1342505358"/>
              </p:ext>
            </p:extLst>
          </p:nvPr>
        </p:nvGraphicFramePr>
        <p:xfrm>
          <a:off x="333375" y="2729323"/>
          <a:ext cx="5663387" cy="3714006"/>
        </p:xfrm>
        <a:graphic>
          <a:graphicData uri="http://schemas.openxmlformats.org/drawingml/2006/table">
            <a:tbl>
              <a:tblPr>
                <a:tableStyleId>{5C22544A-7EE6-4342-B048-85BDC9FD1C3A}</a:tableStyleId>
              </a:tblPr>
              <a:tblGrid>
                <a:gridCol w="1464193">
                  <a:extLst>
                    <a:ext uri="{9D8B030D-6E8A-4147-A177-3AD203B41FA5}">
                      <a16:colId xmlns:a16="http://schemas.microsoft.com/office/drawing/2014/main" val="2246399156"/>
                    </a:ext>
                  </a:extLst>
                </a:gridCol>
                <a:gridCol w="1084331">
                  <a:extLst>
                    <a:ext uri="{9D8B030D-6E8A-4147-A177-3AD203B41FA5}">
                      <a16:colId xmlns:a16="http://schemas.microsoft.com/office/drawing/2014/main" val="2258819031"/>
                    </a:ext>
                  </a:extLst>
                </a:gridCol>
                <a:gridCol w="690657">
                  <a:extLst>
                    <a:ext uri="{9D8B030D-6E8A-4147-A177-3AD203B41FA5}">
                      <a16:colId xmlns:a16="http://schemas.microsoft.com/office/drawing/2014/main" val="2240827411"/>
                    </a:ext>
                  </a:extLst>
                </a:gridCol>
                <a:gridCol w="939293">
                  <a:extLst>
                    <a:ext uri="{9D8B030D-6E8A-4147-A177-3AD203B41FA5}">
                      <a16:colId xmlns:a16="http://schemas.microsoft.com/office/drawing/2014/main" val="2573496116"/>
                    </a:ext>
                  </a:extLst>
                </a:gridCol>
                <a:gridCol w="1484913">
                  <a:extLst>
                    <a:ext uri="{9D8B030D-6E8A-4147-A177-3AD203B41FA5}">
                      <a16:colId xmlns:a16="http://schemas.microsoft.com/office/drawing/2014/main" val="2499970253"/>
                    </a:ext>
                  </a:extLst>
                </a:gridCol>
              </a:tblGrid>
              <a:tr h="772713">
                <a:tc>
                  <a:txBody>
                    <a:bodyPr/>
                    <a:lstStyle/>
                    <a:p>
                      <a:pPr algn="l" fontAlgn="b"/>
                      <a:r>
                        <a:rPr lang="en-IN" sz="1200" u="none" strike="noStrike">
                          <a:effectLst/>
                        </a:rPr>
                        <a:t>Cross Channel Amplification</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450767354"/>
                  </a:ext>
                </a:extLst>
              </a:tr>
              <a:tr h="2168580">
                <a:tc>
                  <a:txBody>
                    <a:bodyPr/>
                    <a:lstStyle/>
                    <a:p>
                      <a:pPr algn="l" fontAlgn="b"/>
                      <a:r>
                        <a:rPr lang="en-IN" sz="1200" u="none" strike="noStrike">
                          <a:effectLst/>
                        </a:rPr>
                        <a:t>Facebook</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162</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70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265</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423747470"/>
                  </a:ext>
                </a:extLst>
              </a:tr>
              <a:tr h="772713">
                <a:tc>
                  <a:txBody>
                    <a:bodyPr/>
                    <a:lstStyle/>
                    <a:p>
                      <a:pPr algn="l" fontAlgn="b"/>
                      <a:r>
                        <a:rPr lang="en-IN" sz="1200" u="none" strike="noStrike">
                          <a:effectLst/>
                        </a:rPr>
                        <a:t>Twitter</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47</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18</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32</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dirty="0">
                          <a:effectLst/>
                        </a:rPr>
                        <a:t>0</a:t>
                      </a:r>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051172311"/>
                  </a:ext>
                </a:extLst>
              </a:tr>
            </a:tbl>
          </a:graphicData>
        </a:graphic>
      </p:graphicFrame>
    </p:spTree>
    <p:extLst>
      <p:ext uri="{BB962C8B-B14F-4D97-AF65-F5344CB8AC3E}">
        <p14:creationId xmlns:p14="http://schemas.microsoft.com/office/powerpoint/2010/main" val="319301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1D93-C22E-4408-9A95-7F744A563A39}"/>
              </a:ext>
            </a:extLst>
          </p:cNvPr>
          <p:cNvSpPr>
            <a:spLocks noGrp="1"/>
          </p:cNvSpPr>
          <p:nvPr>
            <p:ph type="title"/>
          </p:nvPr>
        </p:nvSpPr>
        <p:spPr>
          <a:xfrm>
            <a:off x="917228" y="609600"/>
            <a:ext cx="3932237" cy="890588"/>
          </a:xfrm>
        </p:spPr>
        <p:txBody>
          <a:bodyPr/>
          <a:lstStyle/>
          <a:p>
            <a:r>
              <a:rPr lang="en-IN" dirty="0"/>
              <a:t>Cross-Channel Conversation</a:t>
            </a:r>
          </a:p>
        </p:txBody>
      </p:sp>
      <p:pic>
        <p:nvPicPr>
          <p:cNvPr id="5" name="Content Placeholder 4">
            <a:extLst>
              <a:ext uri="{FF2B5EF4-FFF2-40B4-BE49-F238E27FC236}">
                <a16:creationId xmlns:a16="http://schemas.microsoft.com/office/drawing/2014/main" id="{A798F20F-54DC-4799-9A4B-0F9E07BD1E3A}"/>
              </a:ext>
            </a:extLst>
          </p:cNvPr>
          <p:cNvPicPr>
            <a:picLocks noGrp="1" noChangeAspect="1"/>
          </p:cNvPicPr>
          <p:nvPr>
            <p:ph idx="1"/>
          </p:nvPr>
        </p:nvPicPr>
        <p:blipFill>
          <a:blip r:embed="rId2"/>
          <a:stretch>
            <a:fillRect/>
          </a:stretch>
        </p:blipFill>
        <p:spPr>
          <a:xfrm>
            <a:off x="5565058" y="609600"/>
            <a:ext cx="5478259" cy="5181600"/>
          </a:xfrm>
          <a:prstGeom prst="rect">
            <a:avLst/>
          </a:prstGeom>
        </p:spPr>
      </p:pic>
      <p:sp>
        <p:nvSpPr>
          <p:cNvPr id="4" name="Text Placeholder 3">
            <a:extLst>
              <a:ext uri="{FF2B5EF4-FFF2-40B4-BE49-F238E27FC236}">
                <a16:creationId xmlns:a16="http://schemas.microsoft.com/office/drawing/2014/main" id="{F295722D-84EF-4922-9B39-219AB2EA5455}"/>
              </a:ext>
            </a:extLst>
          </p:cNvPr>
          <p:cNvSpPr>
            <a:spLocks noGrp="1"/>
          </p:cNvSpPr>
          <p:nvPr>
            <p:ph type="body" sz="half" idx="2"/>
          </p:nvPr>
        </p:nvSpPr>
        <p:spPr>
          <a:xfrm>
            <a:off x="452285" y="1598613"/>
            <a:ext cx="4850886" cy="4262436"/>
          </a:xfrm>
        </p:spPr>
        <p:txBody>
          <a:bodyPr>
            <a:normAutofit/>
          </a:bodyPr>
          <a:lstStyle/>
          <a:p>
            <a:r>
              <a:rPr lang="en-US" sz="1800" i="1" dirty="0"/>
              <a:t>The customer engagement across all social media platforms indicate the customer interaction with highest number of interaction by </a:t>
            </a:r>
            <a:r>
              <a:rPr lang="en-US" sz="1800" i="1" dirty="0" err="1"/>
              <a:t>Pega</a:t>
            </a:r>
            <a:r>
              <a:rPr lang="en-US" sz="1800" i="1" dirty="0"/>
              <a:t> system </a:t>
            </a:r>
          </a:p>
          <a:p>
            <a:endParaRPr lang="en-IN" sz="1800" i="1" dirty="0"/>
          </a:p>
        </p:txBody>
      </p:sp>
      <p:graphicFrame>
        <p:nvGraphicFramePr>
          <p:cNvPr id="3" name="Table 2">
            <a:extLst>
              <a:ext uri="{FF2B5EF4-FFF2-40B4-BE49-F238E27FC236}">
                <a16:creationId xmlns:a16="http://schemas.microsoft.com/office/drawing/2014/main" id="{E0CC762D-2D29-4F07-8A13-B7DCC9FEE723}"/>
              </a:ext>
            </a:extLst>
          </p:cNvPr>
          <p:cNvGraphicFramePr>
            <a:graphicFrameLocks noGrp="1"/>
          </p:cNvGraphicFramePr>
          <p:nvPr>
            <p:extLst>
              <p:ext uri="{D42A27DB-BD31-4B8C-83A1-F6EECF244321}">
                <p14:modId xmlns:p14="http://schemas.microsoft.com/office/powerpoint/2010/main" val="2479601617"/>
              </p:ext>
            </p:extLst>
          </p:nvPr>
        </p:nvGraphicFramePr>
        <p:xfrm>
          <a:off x="190398" y="2762250"/>
          <a:ext cx="5019555" cy="3404633"/>
        </p:xfrm>
        <a:graphic>
          <a:graphicData uri="http://schemas.openxmlformats.org/drawingml/2006/table">
            <a:tbl>
              <a:tblPr>
                <a:tableStyleId>{5C22544A-7EE6-4342-B048-85BDC9FD1C3A}</a:tableStyleId>
              </a:tblPr>
              <a:tblGrid>
                <a:gridCol w="1297739">
                  <a:extLst>
                    <a:ext uri="{9D8B030D-6E8A-4147-A177-3AD203B41FA5}">
                      <a16:colId xmlns:a16="http://schemas.microsoft.com/office/drawing/2014/main" val="1838188880"/>
                    </a:ext>
                  </a:extLst>
                </a:gridCol>
                <a:gridCol w="961061">
                  <a:extLst>
                    <a:ext uri="{9D8B030D-6E8A-4147-A177-3AD203B41FA5}">
                      <a16:colId xmlns:a16="http://schemas.microsoft.com/office/drawing/2014/main" val="2307225032"/>
                    </a:ext>
                  </a:extLst>
                </a:gridCol>
                <a:gridCol w="612141">
                  <a:extLst>
                    <a:ext uri="{9D8B030D-6E8A-4147-A177-3AD203B41FA5}">
                      <a16:colId xmlns:a16="http://schemas.microsoft.com/office/drawing/2014/main" val="822546352"/>
                    </a:ext>
                  </a:extLst>
                </a:gridCol>
                <a:gridCol w="832511">
                  <a:extLst>
                    <a:ext uri="{9D8B030D-6E8A-4147-A177-3AD203B41FA5}">
                      <a16:colId xmlns:a16="http://schemas.microsoft.com/office/drawing/2014/main" val="2949510206"/>
                    </a:ext>
                  </a:extLst>
                </a:gridCol>
                <a:gridCol w="1316103">
                  <a:extLst>
                    <a:ext uri="{9D8B030D-6E8A-4147-A177-3AD203B41FA5}">
                      <a16:colId xmlns:a16="http://schemas.microsoft.com/office/drawing/2014/main" val="851461649"/>
                    </a:ext>
                  </a:extLst>
                </a:gridCol>
              </a:tblGrid>
              <a:tr h="500207">
                <a:tc>
                  <a:txBody>
                    <a:bodyPr/>
                    <a:lstStyle/>
                    <a:p>
                      <a:pPr algn="l" fontAlgn="b"/>
                      <a:r>
                        <a:rPr lang="en-IN" sz="1200" u="none" strike="noStrike">
                          <a:effectLst/>
                        </a:rPr>
                        <a:t>Cross Channel Conversation</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469555453"/>
                  </a:ext>
                </a:extLst>
              </a:tr>
              <a:tr h="1403805">
                <a:tc>
                  <a:txBody>
                    <a:bodyPr/>
                    <a:lstStyle/>
                    <a:p>
                      <a:pPr algn="l" fontAlgn="b"/>
                      <a:r>
                        <a:rPr lang="en-IN" sz="1200" u="none" strike="noStrike">
                          <a:effectLst/>
                        </a:rPr>
                        <a:t>Facebook</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652967657"/>
                  </a:ext>
                </a:extLst>
              </a:tr>
              <a:tr h="500207">
                <a:tc>
                  <a:txBody>
                    <a:bodyPr/>
                    <a:lstStyle/>
                    <a:p>
                      <a:pPr algn="l" fontAlgn="b"/>
                      <a:r>
                        <a:rPr lang="en-IN" sz="1200" u="none" strike="noStrike">
                          <a:effectLst/>
                        </a:rPr>
                        <a:t>Twitter</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219772481"/>
                  </a:ext>
                </a:extLst>
              </a:tr>
              <a:tr h="500207">
                <a:tc>
                  <a:txBody>
                    <a:bodyPr/>
                    <a:lstStyle/>
                    <a:p>
                      <a:pPr algn="l" fontAlgn="b"/>
                      <a:r>
                        <a:rPr lang="en-IN" sz="1200" u="none" strike="noStrike">
                          <a:effectLst/>
                        </a:rPr>
                        <a:t>Instagram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45931705"/>
                  </a:ext>
                </a:extLst>
              </a:tr>
              <a:tr h="500207">
                <a:tc>
                  <a:txBody>
                    <a:bodyPr/>
                    <a:lstStyle/>
                    <a:p>
                      <a:pPr algn="l" fontAlgn="b"/>
                      <a:r>
                        <a:rPr lang="en-IN" sz="1200" u="none" strike="noStrike">
                          <a:effectLst/>
                        </a:rPr>
                        <a:t>Youtube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0</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dirty="0">
                          <a:effectLst/>
                        </a:rPr>
                        <a:t>0</a:t>
                      </a:r>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2901832666"/>
                  </a:ext>
                </a:extLst>
              </a:tr>
            </a:tbl>
          </a:graphicData>
        </a:graphic>
      </p:graphicFrame>
    </p:spTree>
    <p:extLst>
      <p:ext uri="{BB962C8B-B14F-4D97-AF65-F5344CB8AC3E}">
        <p14:creationId xmlns:p14="http://schemas.microsoft.com/office/powerpoint/2010/main" val="127080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EEF8-FECC-4B6C-BEC7-1E1D23A4F05C}"/>
              </a:ext>
            </a:extLst>
          </p:cNvPr>
          <p:cNvSpPr>
            <a:spLocks noGrp="1"/>
          </p:cNvSpPr>
          <p:nvPr>
            <p:ph type="title"/>
          </p:nvPr>
        </p:nvSpPr>
        <p:spPr>
          <a:xfrm>
            <a:off x="1933576" y="446088"/>
            <a:ext cx="4160836" cy="976312"/>
          </a:xfrm>
        </p:spPr>
        <p:txBody>
          <a:bodyPr/>
          <a:lstStyle/>
          <a:p>
            <a:r>
              <a:rPr lang="en-IN" dirty="0"/>
              <a:t>Cross Channel Applause</a:t>
            </a:r>
          </a:p>
        </p:txBody>
      </p:sp>
      <p:pic>
        <p:nvPicPr>
          <p:cNvPr id="6" name="Content Placeholder 5">
            <a:extLst>
              <a:ext uri="{FF2B5EF4-FFF2-40B4-BE49-F238E27FC236}">
                <a16:creationId xmlns:a16="http://schemas.microsoft.com/office/drawing/2014/main" id="{0B9C4055-E157-43C4-8AA1-00A2E308E5FE}"/>
              </a:ext>
            </a:extLst>
          </p:cNvPr>
          <p:cNvPicPr>
            <a:picLocks noGrp="1" noChangeAspect="1"/>
          </p:cNvPicPr>
          <p:nvPr>
            <p:ph idx="1"/>
          </p:nvPr>
        </p:nvPicPr>
        <p:blipFill>
          <a:blip r:embed="rId2"/>
          <a:stretch>
            <a:fillRect/>
          </a:stretch>
        </p:blipFill>
        <p:spPr>
          <a:xfrm>
            <a:off x="6094412" y="1302696"/>
            <a:ext cx="5354638" cy="5021904"/>
          </a:xfrm>
          <a:prstGeom prst="rect">
            <a:avLst/>
          </a:prstGeom>
        </p:spPr>
      </p:pic>
      <p:sp>
        <p:nvSpPr>
          <p:cNvPr id="4" name="Text Placeholder 3">
            <a:extLst>
              <a:ext uri="{FF2B5EF4-FFF2-40B4-BE49-F238E27FC236}">
                <a16:creationId xmlns:a16="http://schemas.microsoft.com/office/drawing/2014/main" id="{1AEFB594-30E4-4224-A558-27EC8AB27133}"/>
              </a:ext>
            </a:extLst>
          </p:cNvPr>
          <p:cNvSpPr>
            <a:spLocks noGrp="1"/>
          </p:cNvSpPr>
          <p:nvPr>
            <p:ph type="body" sz="half" idx="2"/>
          </p:nvPr>
        </p:nvSpPr>
        <p:spPr>
          <a:xfrm>
            <a:off x="1114426" y="1598613"/>
            <a:ext cx="4979986" cy="4262436"/>
          </a:xfrm>
        </p:spPr>
        <p:txBody>
          <a:bodyPr>
            <a:normAutofit/>
          </a:bodyPr>
          <a:lstStyle/>
          <a:p>
            <a:r>
              <a:rPr lang="en-US" sz="1800" i="1" dirty="0"/>
              <a:t>The tracking reports gives the analysis of positive reverts or appreciation by followers, fans, subscribers across all social media channels </a:t>
            </a:r>
          </a:p>
          <a:p>
            <a:endParaRPr lang="en-IN" sz="1800" i="1" dirty="0"/>
          </a:p>
        </p:txBody>
      </p:sp>
      <p:graphicFrame>
        <p:nvGraphicFramePr>
          <p:cNvPr id="7" name="Table 6">
            <a:extLst>
              <a:ext uri="{FF2B5EF4-FFF2-40B4-BE49-F238E27FC236}">
                <a16:creationId xmlns:a16="http://schemas.microsoft.com/office/drawing/2014/main" id="{5ED216FC-F918-489A-BB14-71CEF308C747}"/>
              </a:ext>
            </a:extLst>
          </p:cNvPr>
          <p:cNvGraphicFramePr>
            <a:graphicFrameLocks noGrp="1"/>
          </p:cNvGraphicFramePr>
          <p:nvPr>
            <p:extLst>
              <p:ext uri="{D42A27DB-BD31-4B8C-83A1-F6EECF244321}">
                <p14:modId xmlns:p14="http://schemas.microsoft.com/office/powerpoint/2010/main" val="3385612033"/>
              </p:ext>
            </p:extLst>
          </p:nvPr>
        </p:nvGraphicFramePr>
        <p:xfrm>
          <a:off x="742950" y="3067050"/>
          <a:ext cx="4524375" cy="3086101"/>
        </p:xfrm>
        <a:graphic>
          <a:graphicData uri="http://schemas.openxmlformats.org/drawingml/2006/table">
            <a:tbl>
              <a:tblPr>
                <a:tableStyleId>{5C22544A-7EE6-4342-B048-85BDC9FD1C3A}</a:tableStyleId>
              </a:tblPr>
              <a:tblGrid>
                <a:gridCol w="1169716">
                  <a:extLst>
                    <a:ext uri="{9D8B030D-6E8A-4147-A177-3AD203B41FA5}">
                      <a16:colId xmlns:a16="http://schemas.microsoft.com/office/drawing/2014/main" val="1453449330"/>
                    </a:ext>
                  </a:extLst>
                </a:gridCol>
                <a:gridCol w="866252">
                  <a:extLst>
                    <a:ext uri="{9D8B030D-6E8A-4147-A177-3AD203B41FA5}">
                      <a16:colId xmlns:a16="http://schemas.microsoft.com/office/drawing/2014/main" val="3175103601"/>
                    </a:ext>
                  </a:extLst>
                </a:gridCol>
                <a:gridCol w="551753">
                  <a:extLst>
                    <a:ext uri="{9D8B030D-6E8A-4147-A177-3AD203B41FA5}">
                      <a16:colId xmlns:a16="http://schemas.microsoft.com/office/drawing/2014/main" val="3387283841"/>
                    </a:ext>
                  </a:extLst>
                </a:gridCol>
                <a:gridCol w="750385">
                  <a:extLst>
                    <a:ext uri="{9D8B030D-6E8A-4147-A177-3AD203B41FA5}">
                      <a16:colId xmlns:a16="http://schemas.microsoft.com/office/drawing/2014/main" val="2150104583"/>
                    </a:ext>
                  </a:extLst>
                </a:gridCol>
                <a:gridCol w="1186269">
                  <a:extLst>
                    <a:ext uri="{9D8B030D-6E8A-4147-A177-3AD203B41FA5}">
                      <a16:colId xmlns:a16="http://schemas.microsoft.com/office/drawing/2014/main" val="204926351"/>
                    </a:ext>
                  </a:extLst>
                </a:gridCol>
              </a:tblGrid>
              <a:tr h="395655">
                <a:tc>
                  <a:txBody>
                    <a:bodyPr/>
                    <a:lstStyle/>
                    <a:p>
                      <a:pPr algn="l" fontAlgn="b"/>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endParaRPr lang="en-IN" sz="900" b="0" i="0" u="none" strike="noStrike">
                        <a:solidFill>
                          <a:srgbClr val="000000"/>
                        </a:solidFill>
                        <a:effectLst/>
                        <a:latin typeface="Calibri" panose="020F0502020204030204" pitchFamily="34" charset="0"/>
                      </a:endParaRPr>
                    </a:p>
                  </a:txBody>
                  <a:tcPr marL="5436" marR="5436" marT="5436" marB="0" anchor="b"/>
                </a:tc>
                <a:extLst>
                  <a:ext uri="{0D108BD9-81ED-4DB2-BD59-A6C34878D82A}">
                    <a16:rowId xmlns:a16="http://schemas.microsoft.com/office/drawing/2014/main" val="1034859768"/>
                  </a:ext>
                </a:extLst>
              </a:tr>
              <a:tr h="1147396">
                <a:tc>
                  <a:txBody>
                    <a:bodyPr/>
                    <a:lstStyle/>
                    <a:p>
                      <a:pPr algn="l" fontAlgn="b"/>
                      <a:r>
                        <a:rPr lang="en-IN" sz="900" u="none" strike="noStrike">
                          <a:effectLst/>
                        </a:rPr>
                        <a:t>Cross Channel Applause</a:t>
                      </a:r>
                      <a:endParaRPr lang="en-IN" sz="900" b="1" i="0" u="none" strike="noStrike">
                        <a:solidFill>
                          <a:srgbClr val="000000"/>
                        </a:solidFill>
                        <a:effectLst/>
                        <a:latin typeface="Calibri" panose="020F0502020204030204" pitchFamily="34" charset="0"/>
                      </a:endParaRPr>
                    </a:p>
                  </a:txBody>
                  <a:tcPr marL="5436" marR="5436" marT="5436" marB="0" anchor="b"/>
                </a:tc>
                <a:tc>
                  <a:txBody>
                    <a:bodyPr/>
                    <a:lstStyle/>
                    <a:p>
                      <a:pPr algn="l" fontAlgn="b"/>
                      <a:r>
                        <a:rPr lang="en-IN" sz="900" u="none" strike="noStrike">
                          <a:effectLst/>
                        </a:rPr>
                        <a:t>AssistEdge RPA</a:t>
                      </a:r>
                      <a:endParaRPr lang="en-IN" sz="900" b="1" i="0" u="none" strike="noStrike">
                        <a:solidFill>
                          <a:srgbClr val="000000"/>
                        </a:solidFill>
                        <a:effectLst/>
                        <a:latin typeface="Calibri" panose="020F0502020204030204" pitchFamily="34" charset="0"/>
                      </a:endParaRPr>
                    </a:p>
                  </a:txBody>
                  <a:tcPr marL="5436" marR="5436" marT="5436" marB="0" anchor="b"/>
                </a:tc>
                <a:tc>
                  <a:txBody>
                    <a:bodyPr/>
                    <a:lstStyle/>
                    <a:p>
                      <a:pPr algn="l" fontAlgn="b"/>
                      <a:r>
                        <a:rPr lang="en-IN" sz="900" u="none" strike="noStrike" dirty="0" err="1">
                          <a:effectLst/>
                        </a:rPr>
                        <a:t>Pega</a:t>
                      </a:r>
                      <a:r>
                        <a:rPr lang="en-IN" sz="900" u="none" strike="noStrike" dirty="0">
                          <a:effectLst/>
                        </a:rPr>
                        <a:t> system</a:t>
                      </a:r>
                      <a:endParaRPr lang="en-IN" sz="900" b="1" i="0" u="none" strike="noStrike" dirty="0">
                        <a:solidFill>
                          <a:srgbClr val="000000"/>
                        </a:solidFill>
                        <a:effectLst/>
                        <a:latin typeface="Calibri" panose="020F0502020204030204" pitchFamily="34" charset="0"/>
                      </a:endParaRPr>
                    </a:p>
                  </a:txBody>
                  <a:tcPr marL="5436" marR="5436" marT="5436" marB="0" anchor="b"/>
                </a:tc>
                <a:tc>
                  <a:txBody>
                    <a:bodyPr/>
                    <a:lstStyle/>
                    <a:p>
                      <a:pPr algn="l" fontAlgn="b"/>
                      <a:r>
                        <a:rPr lang="en-IN" sz="900" u="none" strike="noStrike">
                          <a:effectLst/>
                        </a:rPr>
                        <a:t>Kofax</a:t>
                      </a:r>
                      <a:endParaRPr lang="en-IN" sz="900" b="1" i="0" u="none" strike="noStrike">
                        <a:solidFill>
                          <a:srgbClr val="000000"/>
                        </a:solidFill>
                        <a:effectLst/>
                        <a:latin typeface="Calibri" panose="020F0502020204030204" pitchFamily="34" charset="0"/>
                      </a:endParaRPr>
                    </a:p>
                  </a:txBody>
                  <a:tcPr marL="5436" marR="5436" marT="5436" marB="0" anchor="b"/>
                </a:tc>
                <a:tc>
                  <a:txBody>
                    <a:bodyPr/>
                    <a:lstStyle/>
                    <a:p>
                      <a:pPr algn="l" fontAlgn="b"/>
                      <a:r>
                        <a:rPr lang="en-IN" sz="900" u="none" strike="noStrike">
                          <a:effectLst/>
                        </a:rPr>
                        <a:t>Blue prism</a:t>
                      </a:r>
                      <a:endParaRPr lang="en-IN" sz="900" b="1" i="0" u="none" strike="noStrike">
                        <a:solidFill>
                          <a:srgbClr val="000000"/>
                        </a:solidFill>
                        <a:effectLst/>
                        <a:latin typeface="Calibri" panose="020F0502020204030204" pitchFamily="34" charset="0"/>
                      </a:endParaRPr>
                    </a:p>
                  </a:txBody>
                  <a:tcPr marL="5436" marR="5436" marT="5436" marB="0" anchor="b"/>
                </a:tc>
                <a:extLst>
                  <a:ext uri="{0D108BD9-81ED-4DB2-BD59-A6C34878D82A}">
                    <a16:rowId xmlns:a16="http://schemas.microsoft.com/office/drawing/2014/main" val="2893361357"/>
                  </a:ext>
                </a:extLst>
              </a:tr>
              <a:tr h="382465">
                <a:tc>
                  <a:txBody>
                    <a:bodyPr/>
                    <a:lstStyle/>
                    <a:p>
                      <a:pPr algn="l" fontAlgn="b"/>
                      <a:r>
                        <a:rPr lang="en-IN" sz="900" u="none" strike="noStrike">
                          <a:effectLst/>
                        </a:rPr>
                        <a:t>Facebook</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43</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789</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77</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136</a:t>
                      </a:r>
                      <a:endParaRPr lang="en-IN" sz="900" b="0" i="0" u="none" strike="noStrike">
                        <a:solidFill>
                          <a:srgbClr val="000000"/>
                        </a:solidFill>
                        <a:effectLst/>
                        <a:latin typeface="Calibri" panose="020F0502020204030204" pitchFamily="34" charset="0"/>
                      </a:endParaRPr>
                    </a:p>
                  </a:txBody>
                  <a:tcPr marL="5436" marR="5436" marT="5436" marB="0" anchor="b"/>
                </a:tc>
                <a:extLst>
                  <a:ext uri="{0D108BD9-81ED-4DB2-BD59-A6C34878D82A}">
                    <a16:rowId xmlns:a16="http://schemas.microsoft.com/office/drawing/2014/main" val="3411628418"/>
                  </a:ext>
                </a:extLst>
              </a:tr>
              <a:tr h="382465">
                <a:tc>
                  <a:txBody>
                    <a:bodyPr/>
                    <a:lstStyle/>
                    <a:p>
                      <a:pPr algn="l" fontAlgn="b"/>
                      <a:r>
                        <a:rPr lang="en-IN" sz="900" u="none" strike="noStrike">
                          <a:effectLst/>
                        </a:rPr>
                        <a:t>Twitter</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228</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47</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42</a:t>
                      </a:r>
                      <a:endParaRPr lang="en-IN" sz="900" b="0" i="0" u="none" strike="noStrike">
                        <a:solidFill>
                          <a:srgbClr val="000000"/>
                        </a:solidFill>
                        <a:effectLst/>
                        <a:latin typeface="Calibri" panose="020F0502020204030204" pitchFamily="34" charset="0"/>
                      </a:endParaRPr>
                    </a:p>
                  </a:txBody>
                  <a:tcPr marL="5436" marR="5436" marT="5436" marB="0" anchor="b"/>
                </a:tc>
                <a:extLst>
                  <a:ext uri="{0D108BD9-81ED-4DB2-BD59-A6C34878D82A}">
                    <a16:rowId xmlns:a16="http://schemas.microsoft.com/office/drawing/2014/main" val="2036985546"/>
                  </a:ext>
                </a:extLst>
              </a:tr>
              <a:tr h="382465">
                <a:tc>
                  <a:txBody>
                    <a:bodyPr/>
                    <a:lstStyle/>
                    <a:p>
                      <a:pPr algn="l" fontAlgn="b"/>
                      <a:r>
                        <a:rPr lang="en-IN" sz="900" u="none" strike="noStrike">
                          <a:effectLst/>
                        </a:rPr>
                        <a:t>Instagram</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107</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57</a:t>
                      </a:r>
                      <a:endParaRPr lang="en-IN" sz="900" b="0" i="0" u="none" strike="noStrike">
                        <a:solidFill>
                          <a:srgbClr val="000000"/>
                        </a:solidFill>
                        <a:effectLst/>
                        <a:latin typeface="Calibri" panose="020F0502020204030204" pitchFamily="34" charset="0"/>
                      </a:endParaRPr>
                    </a:p>
                  </a:txBody>
                  <a:tcPr marL="5436" marR="5436" marT="5436" marB="0" anchor="b"/>
                </a:tc>
                <a:extLst>
                  <a:ext uri="{0D108BD9-81ED-4DB2-BD59-A6C34878D82A}">
                    <a16:rowId xmlns:a16="http://schemas.microsoft.com/office/drawing/2014/main" val="4185378768"/>
                  </a:ext>
                </a:extLst>
              </a:tr>
              <a:tr h="395655">
                <a:tc>
                  <a:txBody>
                    <a:bodyPr/>
                    <a:lstStyle/>
                    <a:p>
                      <a:pPr algn="l" fontAlgn="b"/>
                      <a:r>
                        <a:rPr lang="en-IN" sz="900" u="none" strike="noStrike">
                          <a:effectLst/>
                        </a:rPr>
                        <a:t>Youtube</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0</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a:effectLst/>
                        </a:rPr>
                        <a:t>1</a:t>
                      </a:r>
                      <a:endParaRPr lang="en-IN" sz="900" b="0" i="0" u="none" strike="noStrike">
                        <a:solidFill>
                          <a:srgbClr val="000000"/>
                        </a:solidFill>
                        <a:effectLst/>
                        <a:latin typeface="Calibri" panose="020F0502020204030204" pitchFamily="34" charset="0"/>
                      </a:endParaRPr>
                    </a:p>
                  </a:txBody>
                  <a:tcPr marL="5436" marR="5436" marT="5436" marB="0" anchor="b"/>
                </a:tc>
                <a:tc>
                  <a:txBody>
                    <a:bodyPr/>
                    <a:lstStyle/>
                    <a:p>
                      <a:pPr algn="ctr" fontAlgn="b"/>
                      <a:r>
                        <a:rPr lang="en-IN" sz="900" u="none" strike="noStrike" dirty="0">
                          <a:effectLst/>
                        </a:rPr>
                        <a:t> </a:t>
                      </a:r>
                      <a:endParaRPr lang="en-IN" sz="900" b="0" i="0" u="none" strike="noStrike" dirty="0">
                        <a:solidFill>
                          <a:srgbClr val="000000"/>
                        </a:solidFill>
                        <a:effectLst/>
                        <a:latin typeface="Calibri" panose="020F0502020204030204" pitchFamily="34" charset="0"/>
                      </a:endParaRPr>
                    </a:p>
                  </a:txBody>
                  <a:tcPr marL="5436" marR="5436" marT="5436" marB="0" anchor="b"/>
                </a:tc>
                <a:extLst>
                  <a:ext uri="{0D108BD9-81ED-4DB2-BD59-A6C34878D82A}">
                    <a16:rowId xmlns:a16="http://schemas.microsoft.com/office/drawing/2014/main" val="3728182912"/>
                  </a:ext>
                </a:extLst>
              </a:tr>
            </a:tbl>
          </a:graphicData>
        </a:graphic>
      </p:graphicFrame>
    </p:spTree>
    <p:extLst>
      <p:ext uri="{BB962C8B-B14F-4D97-AF65-F5344CB8AC3E}">
        <p14:creationId xmlns:p14="http://schemas.microsoft.com/office/powerpoint/2010/main" val="396904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FA8B-A91F-4F89-8FE3-1B3A04522AA7}"/>
              </a:ext>
            </a:extLst>
          </p:cNvPr>
          <p:cNvSpPr>
            <a:spLocks noGrp="1"/>
          </p:cNvSpPr>
          <p:nvPr>
            <p:ph type="title"/>
          </p:nvPr>
        </p:nvSpPr>
        <p:spPr>
          <a:xfrm>
            <a:off x="917228" y="609600"/>
            <a:ext cx="8917888" cy="793898"/>
          </a:xfrm>
        </p:spPr>
        <p:txBody>
          <a:bodyPr/>
          <a:lstStyle/>
          <a:p>
            <a:r>
              <a:rPr lang="en-IN" dirty="0"/>
              <a:t>Ranking Analysis</a:t>
            </a:r>
          </a:p>
        </p:txBody>
      </p:sp>
      <p:pic>
        <p:nvPicPr>
          <p:cNvPr id="5" name="Content Placeholder 4">
            <a:extLst>
              <a:ext uri="{FF2B5EF4-FFF2-40B4-BE49-F238E27FC236}">
                <a16:creationId xmlns:a16="http://schemas.microsoft.com/office/drawing/2014/main" id="{677B966A-BE9E-42D4-A271-D05AE8AC8470}"/>
              </a:ext>
            </a:extLst>
          </p:cNvPr>
          <p:cNvPicPr>
            <a:picLocks noGrp="1" noChangeAspect="1"/>
          </p:cNvPicPr>
          <p:nvPr>
            <p:ph idx="1"/>
          </p:nvPr>
        </p:nvPicPr>
        <p:blipFill>
          <a:blip r:embed="rId2"/>
          <a:stretch>
            <a:fillRect/>
          </a:stretch>
        </p:blipFill>
        <p:spPr>
          <a:xfrm>
            <a:off x="6599238" y="1857375"/>
            <a:ext cx="5181600" cy="2193630"/>
          </a:xfrm>
          <a:prstGeom prst="rect">
            <a:avLst/>
          </a:prstGeom>
        </p:spPr>
      </p:pic>
      <p:sp>
        <p:nvSpPr>
          <p:cNvPr id="4" name="Text Placeholder 3">
            <a:extLst>
              <a:ext uri="{FF2B5EF4-FFF2-40B4-BE49-F238E27FC236}">
                <a16:creationId xmlns:a16="http://schemas.microsoft.com/office/drawing/2014/main" id="{9F158750-36E9-4ED2-9E9F-7CD80F88B863}"/>
              </a:ext>
            </a:extLst>
          </p:cNvPr>
          <p:cNvSpPr>
            <a:spLocks noGrp="1"/>
          </p:cNvSpPr>
          <p:nvPr>
            <p:ph type="body" sz="half" idx="2"/>
          </p:nvPr>
        </p:nvSpPr>
        <p:spPr/>
        <p:txBody>
          <a:bodyPr/>
          <a:lstStyle/>
          <a:p>
            <a:endParaRPr lang="en-IN" dirty="0"/>
          </a:p>
        </p:txBody>
      </p:sp>
      <p:graphicFrame>
        <p:nvGraphicFramePr>
          <p:cNvPr id="3" name="Table 2">
            <a:extLst>
              <a:ext uri="{FF2B5EF4-FFF2-40B4-BE49-F238E27FC236}">
                <a16:creationId xmlns:a16="http://schemas.microsoft.com/office/drawing/2014/main" id="{D3FB7C53-CD3F-4B2E-A198-6DA2A90B4928}"/>
              </a:ext>
            </a:extLst>
          </p:cNvPr>
          <p:cNvGraphicFramePr>
            <a:graphicFrameLocks noGrp="1"/>
          </p:cNvGraphicFramePr>
          <p:nvPr>
            <p:extLst>
              <p:ext uri="{D42A27DB-BD31-4B8C-83A1-F6EECF244321}">
                <p14:modId xmlns:p14="http://schemas.microsoft.com/office/powerpoint/2010/main" val="888840880"/>
              </p:ext>
            </p:extLst>
          </p:nvPr>
        </p:nvGraphicFramePr>
        <p:xfrm>
          <a:off x="411162" y="1605516"/>
          <a:ext cx="6021536" cy="4642882"/>
        </p:xfrm>
        <a:graphic>
          <a:graphicData uri="http://schemas.openxmlformats.org/drawingml/2006/table">
            <a:tbl>
              <a:tblPr>
                <a:tableStyleId>{5C22544A-7EE6-4342-B048-85BDC9FD1C3A}</a:tableStyleId>
              </a:tblPr>
              <a:tblGrid>
                <a:gridCol w="1556787">
                  <a:extLst>
                    <a:ext uri="{9D8B030D-6E8A-4147-A177-3AD203B41FA5}">
                      <a16:colId xmlns:a16="http://schemas.microsoft.com/office/drawing/2014/main" val="499023734"/>
                    </a:ext>
                  </a:extLst>
                </a:gridCol>
                <a:gridCol w="1152903">
                  <a:extLst>
                    <a:ext uri="{9D8B030D-6E8A-4147-A177-3AD203B41FA5}">
                      <a16:colId xmlns:a16="http://schemas.microsoft.com/office/drawing/2014/main" val="1001504680"/>
                    </a:ext>
                  </a:extLst>
                </a:gridCol>
                <a:gridCol w="734334">
                  <a:extLst>
                    <a:ext uri="{9D8B030D-6E8A-4147-A177-3AD203B41FA5}">
                      <a16:colId xmlns:a16="http://schemas.microsoft.com/office/drawing/2014/main" val="3028748775"/>
                    </a:ext>
                  </a:extLst>
                </a:gridCol>
                <a:gridCol w="998694">
                  <a:extLst>
                    <a:ext uri="{9D8B030D-6E8A-4147-A177-3AD203B41FA5}">
                      <a16:colId xmlns:a16="http://schemas.microsoft.com/office/drawing/2014/main" val="2845285370"/>
                    </a:ext>
                  </a:extLst>
                </a:gridCol>
                <a:gridCol w="1578818">
                  <a:extLst>
                    <a:ext uri="{9D8B030D-6E8A-4147-A177-3AD203B41FA5}">
                      <a16:colId xmlns:a16="http://schemas.microsoft.com/office/drawing/2014/main" val="2719076896"/>
                    </a:ext>
                  </a:extLst>
                </a:gridCol>
              </a:tblGrid>
              <a:tr h="922624">
                <a:tc>
                  <a:txBody>
                    <a:bodyPr/>
                    <a:lstStyle/>
                    <a:p>
                      <a:pPr algn="l" fontAlgn="b"/>
                      <a:r>
                        <a:rPr lang="en-IN" sz="1200" u="none" strike="noStrike">
                          <a:effectLst/>
                        </a:rPr>
                        <a:t>Ranking Analysis</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AssistEdge RPA</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Pega system</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Kofax</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l" fontAlgn="b"/>
                      <a:r>
                        <a:rPr lang="en-IN" sz="1200" u="none" strike="noStrike">
                          <a:effectLst/>
                        </a:rPr>
                        <a:t>Blue prism</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806164805"/>
                  </a:ext>
                </a:extLst>
              </a:tr>
              <a:tr h="922624">
                <a:tc>
                  <a:txBody>
                    <a:bodyPr/>
                    <a:lstStyle/>
                    <a:p>
                      <a:pPr algn="l" fontAlgn="b"/>
                      <a:r>
                        <a:rPr lang="en-IN" sz="1200" u="none" strike="noStrike">
                          <a:effectLst/>
                        </a:rPr>
                        <a:t>Facebook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3</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548558192"/>
                  </a:ext>
                </a:extLst>
              </a:tr>
              <a:tr h="922624">
                <a:tc>
                  <a:txBody>
                    <a:bodyPr/>
                    <a:lstStyle/>
                    <a:p>
                      <a:pPr algn="l" fontAlgn="b"/>
                      <a:r>
                        <a:rPr lang="en-IN" sz="1200" u="none" strike="noStrike">
                          <a:effectLst/>
                        </a:rPr>
                        <a:t>Twiiter</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3159565002"/>
                  </a:ext>
                </a:extLst>
              </a:tr>
              <a:tr h="922624">
                <a:tc>
                  <a:txBody>
                    <a:bodyPr/>
                    <a:lstStyle/>
                    <a:p>
                      <a:pPr algn="l" fontAlgn="b"/>
                      <a:r>
                        <a:rPr lang="en-IN" sz="1200" u="none" strike="noStrike">
                          <a:effectLst/>
                        </a:rPr>
                        <a:t>Youtube</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4</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1</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2</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3</a:t>
                      </a:r>
                      <a:endParaRPr lang="en-IN" sz="1200" b="1" i="0" u="none" strike="noStrike">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181492588"/>
                  </a:ext>
                </a:extLst>
              </a:tr>
              <a:tr h="952386">
                <a:tc>
                  <a:txBody>
                    <a:bodyPr/>
                    <a:lstStyle/>
                    <a:p>
                      <a:pPr algn="l"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a:effectLst/>
                        </a:rPr>
                        <a:t> </a:t>
                      </a:r>
                      <a:endParaRPr lang="en-IN" sz="1200" b="1" i="0" u="none" strike="noStrike">
                        <a:solidFill>
                          <a:srgbClr val="000000"/>
                        </a:solidFill>
                        <a:effectLst/>
                        <a:latin typeface="Calibri" panose="020F0502020204030204" pitchFamily="34" charset="0"/>
                      </a:endParaRPr>
                    </a:p>
                  </a:txBody>
                  <a:tcPr marL="6313" marR="6313" marT="6313" marB="0" anchor="b"/>
                </a:tc>
                <a:tc>
                  <a:txBody>
                    <a:bodyPr/>
                    <a:lstStyle/>
                    <a:p>
                      <a:pPr algn="ctr" fontAlgn="b"/>
                      <a:r>
                        <a:rPr lang="en-IN" sz="1200" u="none" strike="noStrike" dirty="0">
                          <a:effectLst/>
                        </a:rPr>
                        <a:t> </a:t>
                      </a:r>
                      <a:endParaRPr lang="en-IN" sz="1200" b="1" i="0" u="none" strike="noStrike" dirty="0">
                        <a:solidFill>
                          <a:srgbClr val="000000"/>
                        </a:solidFill>
                        <a:effectLst/>
                        <a:latin typeface="Calibri" panose="020F0502020204030204" pitchFamily="34" charset="0"/>
                      </a:endParaRPr>
                    </a:p>
                  </a:txBody>
                  <a:tcPr marL="6313" marR="6313" marT="6313" marB="0" anchor="b"/>
                </a:tc>
                <a:extLst>
                  <a:ext uri="{0D108BD9-81ED-4DB2-BD59-A6C34878D82A}">
                    <a16:rowId xmlns:a16="http://schemas.microsoft.com/office/drawing/2014/main" val="7998950"/>
                  </a:ext>
                </a:extLst>
              </a:tr>
            </a:tbl>
          </a:graphicData>
        </a:graphic>
      </p:graphicFrame>
    </p:spTree>
    <p:extLst>
      <p:ext uri="{BB962C8B-B14F-4D97-AF65-F5344CB8AC3E}">
        <p14:creationId xmlns:p14="http://schemas.microsoft.com/office/powerpoint/2010/main" val="2076807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AD010B-44E8-45F4-863D-1F7CDD5B717E}"/>
              </a:ext>
            </a:extLst>
          </p:cNvPr>
          <p:cNvSpPr>
            <a:spLocks noGrp="1"/>
          </p:cNvSpPr>
          <p:nvPr>
            <p:ph type="title"/>
          </p:nvPr>
        </p:nvSpPr>
        <p:spPr/>
        <p:txBody>
          <a:bodyPr>
            <a:normAutofit/>
          </a:bodyPr>
          <a:lstStyle/>
          <a:p>
            <a:pPr algn="ctr"/>
            <a:r>
              <a:rPr lang="en-IN" sz="2400" b="1" i="1" dirty="0"/>
              <a:t>Rank Analysis on the basis of twitter followers and You tube subscribers</a:t>
            </a:r>
          </a:p>
        </p:txBody>
      </p:sp>
      <p:pic>
        <p:nvPicPr>
          <p:cNvPr id="8" name="Content Placeholder 7">
            <a:extLst>
              <a:ext uri="{FF2B5EF4-FFF2-40B4-BE49-F238E27FC236}">
                <a16:creationId xmlns:a16="http://schemas.microsoft.com/office/drawing/2014/main" id="{4C0330D3-D58D-4A97-B004-412991E851B6}"/>
              </a:ext>
            </a:extLst>
          </p:cNvPr>
          <p:cNvPicPr>
            <a:picLocks noGrp="1" noChangeAspect="1"/>
          </p:cNvPicPr>
          <p:nvPr>
            <p:ph sz="half" idx="1"/>
          </p:nvPr>
        </p:nvPicPr>
        <p:blipFill>
          <a:blip r:embed="rId2"/>
          <a:stretch>
            <a:fillRect/>
          </a:stretch>
        </p:blipFill>
        <p:spPr>
          <a:xfrm>
            <a:off x="962026" y="2371726"/>
            <a:ext cx="5324474" cy="3095624"/>
          </a:xfrm>
          <a:prstGeom prst="rect">
            <a:avLst/>
          </a:prstGeom>
        </p:spPr>
      </p:pic>
      <p:pic>
        <p:nvPicPr>
          <p:cNvPr id="12" name="Content Placeholder 11">
            <a:extLst>
              <a:ext uri="{FF2B5EF4-FFF2-40B4-BE49-F238E27FC236}">
                <a16:creationId xmlns:a16="http://schemas.microsoft.com/office/drawing/2014/main" id="{716DF62F-91FE-417D-B839-7F69CB128FC5}"/>
              </a:ext>
            </a:extLst>
          </p:cNvPr>
          <p:cNvPicPr>
            <a:picLocks noGrp="1" noChangeAspect="1"/>
          </p:cNvPicPr>
          <p:nvPr>
            <p:ph sz="half" idx="2"/>
          </p:nvPr>
        </p:nvPicPr>
        <p:blipFill>
          <a:blip r:embed="rId3"/>
          <a:stretch>
            <a:fillRect/>
          </a:stretch>
        </p:blipFill>
        <p:spPr>
          <a:xfrm>
            <a:off x="6553200" y="2371727"/>
            <a:ext cx="5029199" cy="3095624"/>
          </a:xfrm>
          <a:prstGeom prst="rect">
            <a:avLst/>
          </a:prstGeom>
        </p:spPr>
      </p:pic>
    </p:spTree>
    <p:extLst>
      <p:ext uri="{BB962C8B-B14F-4D97-AF65-F5344CB8AC3E}">
        <p14:creationId xmlns:p14="http://schemas.microsoft.com/office/powerpoint/2010/main" val="4183514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2519-0B84-437F-85A0-D41A87A9872D}"/>
              </a:ext>
            </a:extLst>
          </p:cNvPr>
          <p:cNvSpPr>
            <a:spLocks noGrp="1"/>
          </p:cNvSpPr>
          <p:nvPr>
            <p:ph type="title"/>
          </p:nvPr>
        </p:nvSpPr>
        <p:spPr/>
        <p:txBody>
          <a:bodyPr/>
          <a:lstStyle/>
          <a:p>
            <a:r>
              <a:rPr lang="en-IN" dirty="0"/>
              <a:t>Common Hash Tags</a:t>
            </a:r>
          </a:p>
        </p:txBody>
      </p:sp>
      <p:graphicFrame>
        <p:nvGraphicFramePr>
          <p:cNvPr id="9" name="Content Placeholder 8">
            <a:extLst>
              <a:ext uri="{FF2B5EF4-FFF2-40B4-BE49-F238E27FC236}">
                <a16:creationId xmlns:a16="http://schemas.microsoft.com/office/drawing/2014/main" id="{D712B7C0-357A-4085-95BB-BA025A3BB7D6}"/>
              </a:ext>
            </a:extLst>
          </p:cNvPr>
          <p:cNvGraphicFramePr>
            <a:graphicFrameLocks noGrp="1"/>
          </p:cNvGraphicFramePr>
          <p:nvPr>
            <p:ph idx="1"/>
            <p:extLst>
              <p:ext uri="{D42A27DB-BD31-4B8C-83A1-F6EECF244321}">
                <p14:modId xmlns:p14="http://schemas.microsoft.com/office/powerpoint/2010/main" val="3949759192"/>
              </p:ext>
            </p:extLst>
          </p:nvPr>
        </p:nvGraphicFramePr>
        <p:xfrm>
          <a:off x="758952" y="1527048"/>
          <a:ext cx="2743199" cy="4721355"/>
        </p:xfrm>
        <a:graphic>
          <a:graphicData uri="http://schemas.openxmlformats.org/drawingml/2006/table">
            <a:tbl>
              <a:tblPr/>
              <a:tblGrid>
                <a:gridCol w="2743199">
                  <a:extLst>
                    <a:ext uri="{9D8B030D-6E8A-4147-A177-3AD203B41FA5}">
                      <a16:colId xmlns:a16="http://schemas.microsoft.com/office/drawing/2014/main" val="2712217100"/>
                    </a:ext>
                  </a:extLst>
                </a:gridCol>
              </a:tblGrid>
              <a:tr h="314757">
                <a:tc>
                  <a:txBody>
                    <a:bodyPr/>
                    <a:lstStyle/>
                    <a:p>
                      <a:pPr algn="l" fontAlgn="b"/>
                      <a:r>
                        <a:rPr lang="en-IN" sz="1100" b="1" i="0" u="none" strike="noStrike">
                          <a:solidFill>
                            <a:srgbClr val="FFFFFF"/>
                          </a:solidFill>
                          <a:effectLst/>
                          <a:latin typeface="Calibri" panose="020F0502020204030204" pitchFamily="34" charset="0"/>
                        </a:rPr>
                        <a:t>#RPA</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66602"/>
                  </a:ext>
                </a:extLst>
              </a:tr>
              <a:tr h="314757">
                <a:tc>
                  <a:txBody>
                    <a:bodyPr/>
                    <a:lstStyle/>
                    <a:p>
                      <a:pPr algn="l" fontAlgn="b"/>
                      <a:r>
                        <a:rPr lang="en-IN" sz="1100" b="1" i="0" u="none" strike="noStrike">
                          <a:solidFill>
                            <a:srgbClr val="FFFFFF"/>
                          </a:solidFill>
                          <a:effectLst/>
                          <a:latin typeface="Calibri" panose="020F0502020204030204" pitchFamily="34" charset="0"/>
                        </a:rPr>
                        <a:t>#DigitalTransformation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6358097"/>
                  </a:ext>
                </a:extLst>
              </a:tr>
              <a:tr h="314757">
                <a:tc>
                  <a:txBody>
                    <a:bodyPr/>
                    <a:lstStyle/>
                    <a:p>
                      <a:pPr algn="l" fontAlgn="b"/>
                      <a:r>
                        <a:rPr lang="en-IN" sz="1100" b="1" i="0" u="none" strike="noStrike">
                          <a:solidFill>
                            <a:srgbClr val="FFFFFF"/>
                          </a:solidFill>
                          <a:effectLst/>
                          <a:latin typeface="Calibri" panose="020F0502020204030204" pitchFamily="34" charset="0"/>
                        </a:rPr>
                        <a:t>#AI</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911038"/>
                  </a:ext>
                </a:extLst>
              </a:tr>
              <a:tr h="314757">
                <a:tc>
                  <a:txBody>
                    <a:bodyPr/>
                    <a:lstStyle/>
                    <a:p>
                      <a:pPr algn="l" fontAlgn="b"/>
                      <a:r>
                        <a:rPr lang="en-IN" sz="1100" b="1" i="0" u="none" strike="noStrike">
                          <a:solidFill>
                            <a:srgbClr val="FFFFFF"/>
                          </a:solidFill>
                          <a:effectLst/>
                          <a:latin typeface="Calibri" panose="020F0502020204030204" pitchFamily="34" charset="0"/>
                        </a:rPr>
                        <a:t>#MachineLearning</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18131"/>
                  </a:ext>
                </a:extLst>
              </a:tr>
              <a:tr h="314757">
                <a:tc>
                  <a:txBody>
                    <a:bodyPr/>
                    <a:lstStyle/>
                    <a:p>
                      <a:pPr algn="l" fontAlgn="b"/>
                      <a:r>
                        <a:rPr lang="en-IN" sz="1100" b="1" i="0" u="none" strike="noStrike" dirty="0">
                          <a:solidFill>
                            <a:srgbClr val="FFFFFF"/>
                          </a:solidFill>
                          <a:effectLst/>
                          <a:latin typeface="Calibri" panose="020F0502020204030204" pitchFamily="34" charset="0"/>
                        </a:rPr>
                        <a:t>#IntelligentAutomation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6736433"/>
                  </a:ext>
                </a:extLst>
              </a:tr>
              <a:tr h="314757">
                <a:tc>
                  <a:txBody>
                    <a:bodyPr/>
                    <a:lstStyle/>
                    <a:p>
                      <a:pPr algn="l" fontAlgn="b"/>
                      <a:r>
                        <a:rPr lang="en-IN" sz="1100" b="1" i="0" u="none" strike="noStrike">
                          <a:solidFill>
                            <a:srgbClr val="FFFFFF"/>
                          </a:solidFill>
                          <a:effectLst/>
                          <a:latin typeface="Calibri" panose="020F0502020204030204" pitchFamily="34" charset="0"/>
                        </a:rPr>
                        <a:t>#automation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685379"/>
                  </a:ext>
                </a:extLst>
              </a:tr>
              <a:tr h="314757">
                <a:tc>
                  <a:txBody>
                    <a:bodyPr/>
                    <a:lstStyle/>
                    <a:p>
                      <a:pPr algn="l" fontAlgn="b"/>
                      <a:r>
                        <a:rPr lang="en-IN" sz="1100" b="1" i="0" u="none" strike="noStrike">
                          <a:solidFill>
                            <a:srgbClr val="FFFFFF"/>
                          </a:solidFill>
                          <a:effectLst/>
                          <a:latin typeface="Calibri" panose="020F0502020204030204" pitchFamily="34" charset="0"/>
                        </a:rPr>
                        <a:t>#Gartner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973431"/>
                  </a:ext>
                </a:extLst>
              </a:tr>
              <a:tr h="314757">
                <a:tc>
                  <a:txBody>
                    <a:bodyPr/>
                    <a:lstStyle/>
                    <a:p>
                      <a:pPr algn="l" fontAlgn="b"/>
                      <a:r>
                        <a:rPr lang="en-IN" sz="1100" b="1" i="0" u="none" strike="noStrike" dirty="0">
                          <a:solidFill>
                            <a:srgbClr val="FFFFFF"/>
                          </a:solidFill>
                          <a:effectLst/>
                          <a:latin typeface="Calibri" panose="020F0502020204030204" pitchFamily="34" charset="0"/>
                        </a:rPr>
                        <a:t>#Fintech</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9334601"/>
                  </a:ext>
                </a:extLst>
              </a:tr>
              <a:tr h="314757">
                <a:tc>
                  <a:txBody>
                    <a:bodyPr/>
                    <a:lstStyle/>
                    <a:p>
                      <a:pPr algn="l" fontAlgn="b"/>
                      <a:r>
                        <a:rPr lang="en-IN" sz="1100" b="1" i="0" u="none" strike="noStrike">
                          <a:solidFill>
                            <a:srgbClr val="FFFFFF"/>
                          </a:solidFill>
                          <a:effectLst/>
                          <a:latin typeface="Calibri" panose="020F0502020204030204" pitchFamily="34" charset="0"/>
                        </a:rPr>
                        <a:t>#FutureofWork</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6904198"/>
                  </a:ext>
                </a:extLst>
              </a:tr>
              <a:tr h="314757">
                <a:tc>
                  <a:txBody>
                    <a:bodyPr/>
                    <a:lstStyle/>
                    <a:p>
                      <a:pPr algn="l" fontAlgn="b"/>
                      <a:r>
                        <a:rPr lang="en-IN" sz="1100" b="1" i="0" u="none" strike="noStrike">
                          <a:solidFill>
                            <a:srgbClr val="FFFFFF"/>
                          </a:solidFill>
                          <a:effectLst/>
                          <a:latin typeface="Calibri" panose="020F0502020204030204" pitchFamily="34" charset="0"/>
                        </a:rPr>
                        <a:t>#WFH</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9882244"/>
                  </a:ext>
                </a:extLst>
              </a:tr>
              <a:tr h="314757">
                <a:tc>
                  <a:txBody>
                    <a:bodyPr/>
                    <a:lstStyle/>
                    <a:p>
                      <a:pPr algn="l" fontAlgn="b"/>
                      <a:r>
                        <a:rPr lang="en-IN" sz="1100" b="1" i="0" u="none" strike="noStrike" dirty="0">
                          <a:solidFill>
                            <a:srgbClr val="FFFFFF"/>
                          </a:solidFill>
                          <a:effectLst/>
                          <a:latin typeface="Calibri" panose="020F0502020204030204" pitchFamily="34" charset="0"/>
                        </a:rPr>
                        <a:t>#healthcare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47482"/>
                  </a:ext>
                </a:extLst>
              </a:tr>
              <a:tr h="314757">
                <a:tc>
                  <a:txBody>
                    <a:bodyPr/>
                    <a:lstStyle/>
                    <a:p>
                      <a:pPr algn="l" fontAlgn="b"/>
                      <a:r>
                        <a:rPr lang="en-IN" sz="1100" b="1" i="0" u="none" strike="noStrike">
                          <a:solidFill>
                            <a:srgbClr val="FFFFFF"/>
                          </a:solidFill>
                          <a:effectLst/>
                          <a:latin typeface="Calibri" panose="020F0502020204030204" pitchFamily="34" charset="0"/>
                        </a:rPr>
                        <a:t>#BeingResilient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73164"/>
                  </a:ext>
                </a:extLst>
              </a:tr>
              <a:tr h="314757">
                <a:tc>
                  <a:txBody>
                    <a:bodyPr/>
                    <a:lstStyle/>
                    <a:p>
                      <a:pPr algn="l" fontAlgn="b"/>
                      <a:r>
                        <a:rPr lang="en-IN" sz="1100" b="1" i="0" u="none" strike="noStrike">
                          <a:solidFill>
                            <a:srgbClr val="FFFFFF"/>
                          </a:solidFill>
                          <a:effectLst/>
                          <a:latin typeface="Calibri" panose="020F0502020204030204" pitchFamily="34" charset="0"/>
                        </a:rPr>
                        <a:t>#TheEdgeQuarterly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5971156"/>
                  </a:ext>
                </a:extLst>
              </a:tr>
              <a:tr h="314757">
                <a:tc>
                  <a:txBody>
                    <a:bodyPr/>
                    <a:lstStyle/>
                    <a:p>
                      <a:pPr algn="l" fontAlgn="b"/>
                      <a:r>
                        <a:rPr lang="en-IN" sz="1100" b="1" i="0" u="none" strike="noStrike">
                          <a:solidFill>
                            <a:srgbClr val="FFFFFF"/>
                          </a:solidFill>
                          <a:effectLst/>
                          <a:latin typeface="Calibri" panose="020F0502020204030204" pitchFamily="34" charset="0"/>
                        </a:rPr>
                        <a:t>#InfosysNia</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6545822"/>
                  </a:ext>
                </a:extLst>
              </a:tr>
              <a:tr h="314757">
                <a:tc>
                  <a:txBody>
                    <a:bodyPr/>
                    <a:lstStyle/>
                    <a:p>
                      <a:pPr algn="l" fontAlgn="b"/>
                      <a:r>
                        <a:rPr lang="en-IN" sz="1100" b="1" i="0" u="none" strike="noStrike" dirty="0">
                          <a:solidFill>
                            <a:srgbClr val="FFFFFF"/>
                          </a:solidFill>
                          <a:effectLst/>
                          <a:latin typeface="Calibri" panose="020F0502020204030204" pitchFamily="34" charset="0"/>
                        </a:rPr>
                        <a:t>#WorkLikeTomorrow</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177249"/>
                  </a:ext>
                </a:extLst>
              </a:tr>
            </a:tbl>
          </a:graphicData>
        </a:graphic>
      </p:graphicFrame>
      <p:graphicFrame>
        <p:nvGraphicFramePr>
          <p:cNvPr id="10" name="Table 9">
            <a:extLst>
              <a:ext uri="{FF2B5EF4-FFF2-40B4-BE49-F238E27FC236}">
                <a16:creationId xmlns:a16="http://schemas.microsoft.com/office/drawing/2014/main" id="{20529274-B880-4D30-8441-3FC8348E55D7}"/>
              </a:ext>
            </a:extLst>
          </p:cNvPr>
          <p:cNvGraphicFramePr>
            <a:graphicFrameLocks noGrp="1"/>
          </p:cNvGraphicFramePr>
          <p:nvPr>
            <p:extLst>
              <p:ext uri="{D42A27DB-BD31-4B8C-83A1-F6EECF244321}">
                <p14:modId xmlns:p14="http://schemas.microsoft.com/office/powerpoint/2010/main" val="1318666014"/>
              </p:ext>
            </p:extLst>
          </p:nvPr>
        </p:nvGraphicFramePr>
        <p:xfrm>
          <a:off x="3867912" y="1527048"/>
          <a:ext cx="3063240" cy="4721354"/>
        </p:xfrm>
        <a:graphic>
          <a:graphicData uri="http://schemas.openxmlformats.org/drawingml/2006/table">
            <a:tbl>
              <a:tblPr/>
              <a:tblGrid>
                <a:gridCol w="3063240">
                  <a:extLst>
                    <a:ext uri="{9D8B030D-6E8A-4147-A177-3AD203B41FA5}">
                      <a16:colId xmlns:a16="http://schemas.microsoft.com/office/drawing/2014/main" val="19576947"/>
                    </a:ext>
                  </a:extLst>
                </a:gridCol>
              </a:tblGrid>
              <a:tr h="315919">
                <a:tc>
                  <a:txBody>
                    <a:bodyPr/>
                    <a:lstStyle/>
                    <a:p>
                      <a:pPr algn="l" fontAlgn="b"/>
                      <a:r>
                        <a:rPr lang="en-IN" sz="1100" b="1" i="0" u="none" strike="noStrike">
                          <a:solidFill>
                            <a:srgbClr val="FFFFFF"/>
                          </a:solidFill>
                          <a:effectLst/>
                          <a:latin typeface="Calibri" panose="020F0502020204030204" pitchFamily="34" charset="0"/>
                        </a:rPr>
                        <a:t>#AIPlatform</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327194"/>
                  </a:ext>
                </a:extLst>
              </a:tr>
              <a:tr h="315919">
                <a:tc>
                  <a:txBody>
                    <a:bodyPr/>
                    <a:lstStyle/>
                    <a:p>
                      <a:pPr algn="l" fontAlgn="b"/>
                      <a:r>
                        <a:rPr lang="en-IN" sz="1100" b="1" i="0" u="none" strike="noStrike">
                          <a:solidFill>
                            <a:srgbClr val="FFFFFF"/>
                          </a:solidFill>
                          <a:effectLst/>
                          <a:latin typeface="Calibri" panose="020F0502020204030204" pitchFamily="34" charset="0"/>
                        </a:rPr>
                        <a:t>#Finance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7661313"/>
                  </a:ext>
                </a:extLst>
              </a:tr>
              <a:tr h="315919">
                <a:tc>
                  <a:txBody>
                    <a:bodyPr/>
                    <a:lstStyle/>
                    <a:p>
                      <a:pPr algn="l" fontAlgn="b"/>
                      <a:r>
                        <a:rPr lang="en-IN" sz="1100" b="1" i="0" u="none" strike="noStrike">
                          <a:solidFill>
                            <a:srgbClr val="FFFFFF"/>
                          </a:solidFill>
                          <a:effectLst/>
                          <a:latin typeface="Calibri" panose="020F0502020204030204" pitchFamily="34" charset="0"/>
                        </a:rPr>
                        <a:t>#PegaWorld</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6944425"/>
                  </a:ext>
                </a:extLst>
              </a:tr>
              <a:tr h="315919">
                <a:tc>
                  <a:txBody>
                    <a:bodyPr/>
                    <a:lstStyle/>
                    <a:p>
                      <a:pPr algn="l" fontAlgn="b"/>
                      <a:r>
                        <a:rPr lang="en-IN" sz="1100" b="1" i="0" u="none" strike="noStrike">
                          <a:solidFill>
                            <a:srgbClr val="FFFFFF"/>
                          </a:solidFill>
                          <a:effectLst/>
                          <a:latin typeface="Calibri" panose="020F0502020204030204" pitchFamily="34" charset="0"/>
                        </a:rPr>
                        <a:t>#BluePrismCafe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2766971"/>
                  </a:ext>
                </a:extLst>
              </a:tr>
              <a:tr h="298488">
                <a:tc>
                  <a:txBody>
                    <a:bodyPr/>
                    <a:lstStyle/>
                    <a:p>
                      <a:pPr algn="l" fontAlgn="b"/>
                      <a:r>
                        <a:rPr lang="en-IN" sz="1100" b="1" i="0" u="none" strike="noStrike">
                          <a:solidFill>
                            <a:srgbClr val="FFFFFF"/>
                          </a:solidFill>
                          <a:effectLst/>
                          <a:latin typeface="Calibri" panose="020F0502020204030204" pitchFamily="34" charset="0"/>
                        </a:rPr>
                        <a:t>#ComputerVision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512002"/>
                  </a:ext>
                </a:extLst>
              </a:tr>
              <a:tr h="315919">
                <a:tc>
                  <a:txBody>
                    <a:bodyPr/>
                    <a:lstStyle/>
                    <a:p>
                      <a:pPr algn="l" fontAlgn="b"/>
                      <a:r>
                        <a:rPr lang="en-IN" sz="1100" b="1" i="0" u="none" strike="noStrike">
                          <a:solidFill>
                            <a:srgbClr val="FFFFFF"/>
                          </a:solidFill>
                          <a:effectLst/>
                          <a:latin typeface="Calibri" panose="020F0502020204030204" pitchFamily="34" charset="0"/>
                        </a:rPr>
                        <a:t>#Whitepaper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5034955"/>
                  </a:ext>
                </a:extLst>
              </a:tr>
              <a:tr h="315919">
                <a:tc>
                  <a:txBody>
                    <a:bodyPr/>
                    <a:lstStyle/>
                    <a:p>
                      <a:pPr algn="l" fontAlgn="b"/>
                      <a:r>
                        <a:rPr lang="en-IN" sz="1100" b="1" i="0" u="none" strike="noStrike" dirty="0">
                          <a:solidFill>
                            <a:srgbClr val="FFFFFF"/>
                          </a:solidFill>
                          <a:effectLst/>
                          <a:latin typeface="Calibri" panose="020F0502020204030204" pitchFamily="34" charset="0"/>
                        </a:rPr>
                        <a:t>#nextnormal</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2120645"/>
                  </a:ext>
                </a:extLst>
              </a:tr>
              <a:tr h="315919">
                <a:tc>
                  <a:txBody>
                    <a:bodyPr/>
                    <a:lstStyle/>
                    <a:p>
                      <a:pPr algn="l" fontAlgn="b"/>
                      <a:r>
                        <a:rPr lang="en-IN" sz="1100" b="1" i="0" u="none" strike="noStrike">
                          <a:solidFill>
                            <a:srgbClr val="FFFFFF"/>
                          </a:solidFill>
                          <a:effectLst/>
                          <a:latin typeface="Calibri" panose="020F0502020204030204" pitchFamily="34" charset="0"/>
                        </a:rPr>
                        <a:t>#AssistEdge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4141583"/>
                  </a:ext>
                </a:extLst>
              </a:tr>
              <a:tr h="315919">
                <a:tc>
                  <a:txBody>
                    <a:bodyPr/>
                    <a:lstStyle/>
                    <a:p>
                      <a:pPr algn="l" fontAlgn="b"/>
                      <a:r>
                        <a:rPr lang="en-IN" sz="1100" b="1" i="0" u="none" strike="noStrike" dirty="0">
                          <a:solidFill>
                            <a:srgbClr val="FFFFFF"/>
                          </a:solidFill>
                          <a:effectLst/>
                          <a:latin typeface="Calibri" panose="020F0502020204030204" pitchFamily="34" charset="0"/>
                        </a:rPr>
                        <a:t>#DocAI</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7012572"/>
                  </a:ext>
                </a:extLst>
              </a:tr>
              <a:tr h="315919">
                <a:tc>
                  <a:txBody>
                    <a:bodyPr/>
                    <a:lstStyle/>
                    <a:p>
                      <a:pPr algn="l" fontAlgn="b"/>
                      <a:r>
                        <a:rPr lang="en-IN" sz="1100" b="1" i="0" u="none" strike="noStrike">
                          <a:solidFill>
                            <a:srgbClr val="FFFFFF"/>
                          </a:solidFill>
                          <a:effectLst/>
                          <a:latin typeface="Calibri" panose="020F0502020204030204" pitchFamily="34" charset="0"/>
                        </a:rPr>
                        <a:t>#EdgeVerve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9985935"/>
                  </a:ext>
                </a:extLst>
              </a:tr>
              <a:tr h="315919">
                <a:tc>
                  <a:txBody>
                    <a:bodyPr/>
                    <a:lstStyle/>
                    <a:p>
                      <a:pPr algn="l" fontAlgn="b"/>
                      <a:r>
                        <a:rPr lang="en-IN" sz="1100" b="1" i="0" u="none" strike="noStrike">
                          <a:solidFill>
                            <a:srgbClr val="FFFFFF"/>
                          </a:solidFill>
                          <a:effectLst/>
                          <a:latin typeface="Calibri" panose="020F0502020204030204" pitchFamily="34" charset="0"/>
                        </a:rPr>
                        <a:t>#SupplyChain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213906"/>
                  </a:ext>
                </a:extLst>
              </a:tr>
              <a:tr h="315919">
                <a:tc>
                  <a:txBody>
                    <a:bodyPr/>
                    <a:lstStyle/>
                    <a:p>
                      <a:pPr algn="l" fontAlgn="b"/>
                      <a:r>
                        <a:rPr lang="en-IN" sz="1100" b="1" i="0" u="none" strike="noStrike">
                          <a:solidFill>
                            <a:srgbClr val="FFFFFF"/>
                          </a:solidFill>
                          <a:effectLst/>
                          <a:latin typeface="Calibri" panose="020F0502020204030204" pitchFamily="34" charset="0"/>
                        </a:rPr>
                        <a:t>#ThinkDifferent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3703725"/>
                  </a:ext>
                </a:extLst>
              </a:tr>
              <a:tr h="315919">
                <a:tc>
                  <a:txBody>
                    <a:bodyPr/>
                    <a:lstStyle/>
                    <a:p>
                      <a:pPr algn="l" fontAlgn="b"/>
                      <a:r>
                        <a:rPr lang="en-IN" sz="1100" b="1" i="0" u="none" strike="noStrike">
                          <a:solidFill>
                            <a:srgbClr val="FFFFFF"/>
                          </a:solidFill>
                          <a:effectLst/>
                          <a:latin typeface="Calibri" panose="020F0502020204030204" pitchFamily="34" charset="0"/>
                        </a:rPr>
                        <a:t>#BusinessContinuity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049410"/>
                  </a:ext>
                </a:extLst>
              </a:tr>
              <a:tr h="315919">
                <a:tc>
                  <a:txBody>
                    <a:bodyPr/>
                    <a:lstStyle/>
                    <a:p>
                      <a:pPr algn="l" fontAlgn="b"/>
                      <a:r>
                        <a:rPr lang="en-IN" sz="1100" b="1" i="0" u="none" strike="noStrike">
                          <a:solidFill>
                            <a:srgbClr val="FFFFFF"/>
                          </a:solidFill>
                          <a:effectLst/>
                          <a:latin typeface="Calibri" panose="020F0502020204030204" pitchFamily="34" charset="0"/>
                        </a:rPr>
                        <a:t>#BusinessResilience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9765013"/>
                  </a:ext>
                </a:extLst>
              </a:tr>
              <a:tr h="315919">
                <a:tc>
                  <a:txBody>
                    <a:bodyPr/>
                    <a:lstStyle/>
                    <a:p>
                      <a:pPr algn="l" fontAlgn="b"/>
                      <a:r>
                        <a:rPr lang="en-IN" sz="1100" b="1" i="0" u="none" strike="noStrike" dirty="0">
                          <a:solidFill>
                            <a:srgbClr val="FFFFFF"/>
                          </a:solidFill>
                          <a:effectLst/>
                          <a:latin typeface="Calibri" panose="020F0502020204030204" pitchFamily="34" charset="0"/>
                        </a:rPr>
                        <a:t>#DigitalWorkforce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9584304"/>
                  </a:ext>
                </a:extLst>
              </a:tr>
            </a:tbl>
          </a:graphicData>
        </a:graphic>
      </p:graphicFrame>
      <p:graphicFrame>
        <p:nvGraphicFramePr>
          <p:cNvPr id="11" name="Table 10">
            <a:extLst>
              <a:ext uri="{FF2B5EF4-FFF2-40B4-BE49-F238E27FC236}">
                <a16:creationId xmlns:a16="http://schemas.microsoft.com/office/drawing/2014/main" id="{84AE2F3C-D361-49BD-B59A-879D9644398C}"/>
              </a:ext>
            </a:extLst>
          </p:cNvPr>
          <p:cNvGraphicFramePr>
            <a:graphicFrameLocks noGrp="1"/>
          </p:cNvGraphicFramePr>
          <p:nvPr>
            <p:extLst>
              <p:ext uri="{D42A27DB-BD31-4B8C-83A1-F6EECF244321}">
                <p14:modId xmlns:p14="http://schemas.microsoft.com/office/powerpoint/2010/main" val="904999323"/>
              </p:ext>
            </p:extLst>
          </p:nvPr>
        </p:nvGraphicFramePr>
        <p:xfrm>
          <a:off x="7370064" y="1527048"/>
          <a:ext cx="3218688" cy="4721359"/>
        </p:xfrm>
        <a:graphic>
          <a:graphicData uri="http://schemas.openxmlformats.org/drawingml/2006/table">
            <a:tbl>
              <a:tblPr/>
              <a:tblGrid>
                <a:gridCol w="3218688">
                  <a:extLst>
                    <a:ext uri="{9D8B030D-6E8A-4147-A177-3AD203B41FA5}">
                      <a16:colId xmlns:a16="http://schemas.microsoft.com/office/drawing/2014/main" val="3556368055"/>
                    </a:ext>
                  </a:extLst>
                </a:gridCol>
              </a:tblGrid>
              <a:tr h="277727">
                <a:tc>
                  <a:txBody>
                    <a:bodyPr/>
                    <a:lstStyle/>
                    <a:p>
                      <a:pPr algn="l" fontAlgn="b"/>
                      <a:r>
                        <a:rPr lang="en-IN" sz="1100" b="1" i="0" u="none" strike="noStrike">
                          <a:solidFill>
                            <a:srgbClr val="FFFFFF"/>
                          </a:solidFill>
                          <a:effectLst/>
                          <a:latin typeface="Calibri" panose="020F0502020204030204" pitchFamily="34" charset="0"/>
                        </a:rPr>
                        <a:t>#MagicQuadrant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246642"/>
                  </a:ext>
                </a:extLst>
              </a:tr>
              <a:tr h="277727">
                <a:tc>
                  <a:txBody>
                    <a:bodyPr/>
                    <a:lstStyle/>
                    <a:p>
                      <a:pPr algn="l" fontAlgn="b"/>
                      <a:r>
                        <a:rPr lang="en-IN" sz="1100" b="1" i="0" u="none" strike="noStrike">
                          <a:solidFill>
                            <a:srgbClr val="FFFFFF"/>
                          </a:solidFill>
                          <a:effectLst/>
                          <a:latin typeface="Calibri" panose="020F0502020204030204" pitchFamily="34" charset="0"/>
                        </a:rPr>
                        <a:t>#PegaCares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9215816"/>
                  </a:ext>
                </a:extLst>
              </a:tr>
              <a:tr h="277727">
                <a:tc>
                  <a:txBody>
                    <a:bodyPr/>
                    <a:lstStyle/>
                    <a:p>
                      <a:pPr algn="l" fontAlgn="b"/>
                      <a:r>
                        <a:rPr lang="en-IN" sz="1100" b="1" i="0" u="none" strike="noStrike">
                          <a:solidFill>
                            <a:srgbClr val="FFFFFF"/>
                          </a:solidFill>
                          <a:effectLst/>
                          <a:latin typeface="Calibri" panose="020F0502020204030204" pitchFamily="34" charset="0"/>
                        </a:rPr>
                        <a:t>#webinar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593014"/>
                  </a:ext>
                </a:extLst>
              </a:tr>
              <a:tr h="277727">
                <a:tc>
                  <a:txBody>
                    <a:bodyPr/>
                    <a:lstStyle/>
                    <a:p>
                      <a:pPr algn="l" fontAlgn="b"/>
                      <a:r>
                        <a:rPr lang="en-IN" sz="1100" b="1" i="0" u="none" strike="noStrike">
                          <a:solidFill>
                            <a:srgbClr val="FFFFFF"/>
                          </a:solidFill>
                          <a:effectLst/>
                          <a:latin typeface="Calibri" panose="020F0502020204030204" pitchFamily="34" charset="0"/>
                        </a:rPr>
                        <a:t>#AISecurity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850414"/>
                  </a:ext>
                </a:extLst>
              </a:tr>
              <a:tr h="277727">
                <a:tc>
                  <a:txBody>
                    <a:bodyPr/>
                    <a:lstStyle/>
                    <a:p>
                      <a:pPr algn="l" fontAlgn="b"/>
                      <a:r>
                        <a:rPr lang="en-IN" sz="1100" b="1" i="0" u="none" strike="noStrike">
                          <a:solidFill>
                            <a:srgbClr val="FFFFFF"/>
                          </a:solidFill>
                          <a:effectLst/>
                          <a:latin typeface="Calibri" panose="020F0502020204030204" pitchFamily="34" charset="0"/>
                        </a:rPr>
                        <a:t>#AssistEdgeDiscover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879186"/>
                  </a:ext>
                </a:extLst>
              </a:tr>
              <a:tr h="277727">
                <a:tc>
                  <a:txBody>
                    <a:bodyPr/>
                    <a:lstStyle/>
                    <a:p>
                      <a:pPr algn="l" fontAlgn="b"/>
                      <a:r>
                        <a:rPr lang="en-IN" sz="1100" b="1" i="0" u="none" strike="noStrike">
                          <a:solidFill>
                            <a:srgbClr val="FFFFFF"/>
                          </a:solidFill>
                          <a:effectLst/>
                          <a:latin typeface="Calibri" panose="020F0502020204030204" pitchFamily="34" charset="0"/>
                        </a:rPr>
                        <a:t>#AutomationSingularity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362969"/>
                  </a:ext>
                </a:extLst>
              </a:tr>
              <a:tr h="277727">
                <a:tc>
                  <a:txBody>
                    <a:bodyPr/>
                    <a:lstStyle/>
                    <a:p>
                      <a:pPr algn="l" fontAlgn="b"/>
                      <a:r>
                        <a:rPr lang="en-IN" sz="1100" b="1" i="0" u="none" strike="noStrike">
                          <a:solidFill>
                            <a:srgbClr val="FFFFFF"/>
                          </a:solidFill>
                          <a:effectLst/>
                          <a:latin typeface="Calibri" panose="020F0502020204030204" pitchFamily="34" charset="0"/>
                        </a:rPr>
                        <a:t>#Banking</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401049"/>
                  </a:ext>
                </a:extLst>
              </a:tr>
              <a:tr h="277727">
                <a:tc>
                  <a:txBody>
                    <a:bodyPr/>
                    <a:lstStyle/>
                    <a:p>
                      <a:pPr algn="l" fontAlgn="b"/>
                      <a:r>
                        <a:rPr lang="en-IN" sz="1100" b="1" i="0" u="none" strike="noStrike">
                          <a:solidFill>
                            <a:srgbClr val="FFFFFF"/>
                          </a:solidFill>
                          <a:effectLst/>
                          <a:latin typeface="Calibri" panose="020F0502020204030204" pitchFamily="34" charset="0"/>
                        </a:rPr>
                        <a:t>#EnterpriseAI</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448776"/>
                  </a:ext>
                </a:extLst>
              </a:tr>
              <a:tr h="277727">
                <a:tc>
                  <a:txBody>
                    <a:bodyPr/>
                    <a:lstStyle/>
                    <a:p>
                      <a:pPr algn="l" fontAlgn="b"/>
                      <a:r>
                        <a:rPr lang="en-IN" sz="1100" b="1" i="0" u="none" strike="noStrike">
                          <a:solidFill>
                            <a:srgbClr val="FFFFFF"/>
                          </a:solidFill>
                          <a:effectLst/>
                          <a:latin typeface="Calibri" panose="020F0502020204030204" pitchFamily="34" charset="0"/>
                        </a:rPr>
                        <a:t>#FREE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7306909"/>
                  </a:ext>
                </a:extLst>
              </a:tr>
              <a:tr h="277727">
                <a:tc>
                  <a:txBody>
                    <a:bodyPr/>
                    <a:lstStyle/>
                    <a:p>
                      <a:pPr algn="l" fontAlgn="b"/>
                      <a:r>
                        <a:rPr lang="en-IN" sz="1100" b="1" i="0" u="none" strike="noStrike">
                          <a:solidFill>
                            <a:srgbClr val="FFFFFF"/>
                          </a:solidFill>
                          <a:effectLst/>
                          <a:latin typeface="Calibri" panose="020F0502020204030204" pitchFamily="34" charset="0"/>
                        </a:rPr>
                        <a:t>#FinXEdgeCollect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835491"/>
                  </a:ext>
                </a:extLst>
              </a:tr>
              <a:tr h="277727">
                <a:tc>
                  <a:txBody>
                    <a:bodyPr/>
                    <a:lstStyle/>
                    <a:p>
                      <a:pPr algn="l" fontAlgn="b"/>
                      <a:r>
                        <a:rPr lang="en-IN" sz="1100" b="1" i="0" u="none" strike="noStrike">
                          <a:solidFill>
                            <a:srgbClr val="FFFFFF"/>
                          </a:solidFill>
                          <a:effectLst/>
                          <a:latin typeface="Calibri" panose="020F0502020204030204" pitchFamily="34" charset="0"/>
                        </a:rPr>
                        <a:t>#IAWeek</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276438"/>
                  </a:ext>
                </a:extLst>
              </a:tr>
              <a:tr h="277727">
                <a:tc>
                  <a:txBody>
                    <a:bodyPr/>
                    <a:lstStyle/>
                    <a:p>
                      <a:pPr algn="l" fontAlgn="b"/>
                      <a:r>
                        <a:rPr lang="en-IN" sz="1100" b="1" i="0" u="none" strike="noStrike">
                          <a:solidFill>
                            <a:srgbClr val="FFFFFF"/>
                          </a:solidFill>
                          <a:effectLst/>
                          <a:latin typeface="Calibri" panose="020F0502020204030204" pitchFamily="34" charset="0"/>
                        </a:rPr>
                        <a:t>#IT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182927"/>
                  </a:ext>
                </a:extLst>
              </a:tr>
              <a:tr h="277727">
                <a:tc>
                  <a:txBody>
                    <a:bodyPr/>
                    <a:lstStyle/>
                    <a:p>
                      <a:pPr algn="l" fontAlgn="b"/>
                      <a:r>
                        <a:rPr lang="en-IN" sz="1100" b="1" i="0" u="none" strike="noStrike">
                          <a:solidFill>
                            <a:srgbClr val="FFFFFF"/>
                          </a:solidFill>
                          <a:effectLst/>
                          <a:latin typeface="Calibri" panose="020F0502020204030204" pitchFamily="34" charset="0"/>
                        </a:rPr>
                        <a:t>#InfosysBPM</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743115"/>
                  </a:ext>
                </a:extLst>
              </a:tr>
              <a:tr h="277727">
                <a:tc>
                  <a:txBody>
                    <a:bodyPr/>
                    <a:lstStyle/>
                    <a:p>
                      <a:pPr algn="l" fontAlgn="b"/>
                      <a:r>
                        <a:rPr lang="en-IN" sz="1100" b="1" i="0" u="none" strike="noStrike">
                          <a:solidFill>
                            <a:srgbClr val="FFFFFF"/>
                          </a:solidFill>
                          <a:effectLst/>
                          <a:latin typeface="Calibri" panose="020F0502020204030204" pitchFamily="34" charset="0"/>
                        </a:rPr>
                        <a:t>#Innovation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8406831"/>
                  </a:ext>
                </a:extLst>
              </a:tr>
              <a:tr h="277727">
                <a:tc>
                  <a:txBody>
                    <a:bodyPr/>
                    <a:lstStyle/>
                    <a:p>
                      <a:pPr algn="l" fontAlgn="b"/>
                      <a:r>
                        <a:rPr lang="en-IN" sz="1100" b="1" i="0" u="none" strike="noStrike">
                          <a:solidFill>
                            <a:srgbClr val="FFFFFF"/>
                          </a:solidFill>
                          <a:effectLst/>
                          <a:latin typeface="Calibri" panose="020F0502020204030204" pitchFamily="34" charset="0"/>
                        </a:rPr>
                        <a:t>#PDF</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414414"/>
                  </a:ext>
                </a:extLst>
              </a:tr>
              <a:tr h="277727">
                <a:tc>
                  <a:txBody>
                    <a:bodyPr/>
                    <a:lstStyle/>
                    <a:p>
                      <a:pPr algn="l" fontAlgn="b"/>
                      <a:r>
                        <a:rPr lang="en-IN" sz="1100" b="1" i="0" u="none" strike="noStrike">
                          <a:solidFill>
                            <a:srgbClr val="FFFFFF"/>
                          </a:solidFill>
                          <a:effectLst/>
                          <a:latin typeface="Calibri" panose="020F0502020204030204" pitchFamily="34" charset="0"/>
                        </a:rPr>
                        <a:t>#ProcessDiscovery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3042178"/>
                  </a:ext>
                </a:extLst>
              </a:tr>
              <a:tr h="277727">
                <a:tc>
                  <a:txBody>
                    <a:bodyPr/>
                    <a:lstStyle/>
                    <a:p>
                      <a:pPr algn="l" fontAlgn="b"/>
                      <a:r>
                        <a:rPr lang="en-IN" sz="1100" b="1" i="0" u="none" strike="noStrike" dirty="0">
                          <a:solidFill>
                            <a:srgbClr val="FFFFFF"/>
                          </a:solidFill>
                          <a:effectLst/>
                          <a:latin typeface="Calibri" panose="020F0502020204030204" pitchFamily="34" charset="0"/>
                        </a:rPr>
                        <a:t>#ProcureEdge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4540788"/>
                  </a:ext>
                </a:extLst>
              </a:tr>
            </a:tbl>
          </a:graphicData>
        </a:graphic>
      </p:graphicFrame>
    </p:spTree>
    <p:extLst>
      <p:ext uri="{BB962C8B-B14F-4D97-AF65-F5344CB8AC3E}">
        <p14:creationId xmlns:p14="http://schemas.microsoft.com/office/powerpoint/2010/main" val="4277249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BC931-988A-4851-B07F-3467D736236F}"/>
              </a:ext>
            </a:extLst>
          </p:cNvPr>
          <p:cNvSpPr>
            <a:spLocks noGrp="1"/>
          </p:cNvSpPr>
          <p:nvPr>
            <p:ph type="title"/>
          </p:nvPr>
        </p:nvSpPr>
        <p:spPr/>
        <p:txBody>
          <a:bodyPr/>
          <a:lstStyle/>
          <a:p>
            <a:r>
              <a:rPr lang="en-IN" dirty="0"/>
              <a:t>Twitter Presence and analysis</a:t>
            </a:r>
          </a:p>
        </p:txBody>
      </p:sp>
      <p:pic>
        <p:nvPicPr>
          <p:cNvPr id="7" name="Content Placeholder 6">
            <a:extLst>
              <a:ext uri="{FF2B5EF4-FFF2-40B4-BE49-F238E27FC236}">
                <a16:creationId xmlns:a16="http://schemas.microsoft.com/office/drawing/2014/main" id="{1C05759C-6F11-4930-8656-D1DD0B3436B9}"/>
              </a:ext>
            </a:extLst>
          </p:cNvPr>
          <p:cNvPicPr>
            <a:picLocks noGrp="1" noChangeAspect="1"/>
          </p:cNvPicPr>
          <p:nvPr>
            <p:ph idx="1"/>
          </p:nvPr>
        </p:nvPicPr>
        <p:blipFill>
          <a:blip r:embed="rId2"/>
          <a:stretch>
            <a:fillRect/>
          </a:stretch>
        </p:blipFill>
        <p:spPr>
          <a:xfrm>
            <a:off x="914400" y="1724025"/>
            <a:ext cx="10353675" cy="4695825"/>
          </a:xfrm>
          <a:prstGeom prst="rect">
            <a:avLst/>
          </a:prstGeom>
        </p:spPr>
      </p:pic>
    </p:spTree>
    <p:extLst>
      <p:ext uri="{BB962C8B-B14F-4D97-AF65-F5344CB8AC3E}">
        <p14:creationId xmlns:p14="http://schemas.microsoft.com/office/powerpoint/2010/main" val="292603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AF59-E961-442E-B864-390DAFF672C4}"/>
              </a:ext>
            </a:extLst>
          </p:cNvPr>
          <p:cNvSpPr>
            <a:spLocks noGrp="1"/>
          </p:cNvSpPr>
          <p:nvPr>
            <p:ph type="title"/>
          </p:nvPr>
        </p:nvSpPr>
        <p:spPr>
          <a:xfrm>
            <a:off x="917228" y="609600"/>
            <a:ext cx="3932237" cy="1240465"/>
          </a:xfrm>
        </p:spPr>
        <p:txBody>
          <a:bodyPr/>
          <a:lstStyle/>
          <a:p>
            <a:r>
              <a:rPr lang="en-IN" dirty="0" err="1"/>
              <a:t>Pega</a:t>
            </a:r>
            <a:r>
              <a:rPr lang="en-IN" dirty="0"/>
              <a:t> systems Analysis</a:t>
            </a:r>
          </a:p>
        </p:txBody>
      </p:sp>
      <p:pic>
        <p:nvPicPr>
          <p:cNvPr id="5" name="Content Placeholder 4">
            <a:extLst>
              <a:ext uri="{FF2B5EF4-FFF2-40B4-BE49-F238E27FC236}">
                <a16:creationId xmlns:a16="http://schemas.microsoft.com/office/drawing/2014/main" id="{CDB84E75-B448-41EB-B025-F4831D5F3E39}"/>
              </a:ext>
            </a:extLst>
          </p:cNvPr>
          <p:cNvPicPr>
            <a:picLocks noGrp="1" noChangeAspect="1"/>
          </p:cNvPicPr>
          <p:nvPr>
            <p:ph idx="1"/>
          </p:nvPr>
        </p:nvPicPr>
        <p:blipFill>
          <a:blip r:embed="rId2"/>
          <a:stretch>
            <a:fillRect/>
          </a:stretch>
        </p:blipFill>
        <p:spPr>
          <a:xfrm>
            <a:off x="8044897" y="652130"/>
            <a:ext cx="2938536" cy="2410217"/>
          </a:xfrm>
          <a:prstGeom prst="rect">
            <a:avLst/>
          </a:prstGeom>
        </p:spPr>
      </p:pic>
      <p:sp>
        <p:nvSpPr>
          <p:cNvPr id="4" name="Text Placeholder 3">
            <a:extLst>
              <a:ext uri="{FF2B5EF4-FFF2-40B4-BE49-F238E27FC236}">
                <a16:creationId xmlns:a16="http://schemas.microsoft.com/office/drawing/2014/main" id="{EBB7E984-9C08-4A82-9110-46E1C1AA78BB}"/>
              </a:ext>
            </a:extLst>
          </p:cNvPr>
          <p:cNvSpPr>
            <a:spLocks noGrp="1"/>
          </p:cNvSpPr>
          <p:nvPr>
            <p:ph type="body" sz="half" idx="2"/>
          </p:nvPr>
        </p:nvSpPr>
        <p:spPr>
          <a:xfrm>
            <a:off x="917228" y="1924494"/>
            <a:ext cx="3932237" cy="3866706"/>
          </a:xfrm>
        </p:spPr>
        <p:txBody>
          <a:bodyPr/>
          <a:lstStyle/>
          <a:p>
            <a:r>
              <a:rPr lang="en-IN" dirty="0"/>
              <a:t>Posts per day-2.70</a:t>
            </a:r>
          </a:p>
          <a:p>
            <a:r>
              <a:rPr lang="en-IN" dirty="0" err="1"/>
              <a:t>Eng</a:t>
            </a:r>
            <a:r>
              <a:rPr lang="en-IN" dirty="0"/>
              <a:t> rate-.018%</a:t>
            </a:r>
          </a:p>
          <a:p>
            <a:r>
              <a:rPr lang="en-IN" dirty="0"/>
              <a:t>Posts with hashtags-38.3%</a:t>
            </a:r>
          </a:p>
          <a:p>
            <a:r>
              <a:rPr lang="en-IN" dirty="0"/>
              <a:t>Posts type-2.27</a:t>
            </a:r>
          </a:p>
          <a:p>
            <a:r>
              <a:rPr lang="en-IN" dirty="0"/>
              <a:t>Link-.030</a:t>
            </a:r>
          </a:p>
          <a:p>
            <a:r>
              <a:rPr lang="en-IN" dirty="0"/>
              <a:t>Video-010</a:t>
            </a:r>
          </a:p>
        </p:txBody>
      </p:sp>
      <p:pic>
        <p:nvPicPr>
          <p:cNvPr id="3" name="Picture 2">
            <a:extLst>
              <a:ext uri="{FF2B5EF4-FFF2-40B4-BE49-F238E27FC236}">
                <a16:creationId xmlns:a16="http://schemas.microsoft.com/office/drawing/2014/main" id="{C777E09B-3D87-4FB0-B19E-CB3D497800FC}"/>
              </a:ext>
            </a:extLst>
          </p:cNvPr>
          <p:cNvPicPr>
            <a:picLocks noChangeAspect="1"/>
          </p:cNvPicPr>
          <p:nvPr/>
        </p:nvPicPr>
        <p:blipFill>
          <a:blip r:embed="rId3"/>
          <a:stretch>
            <a:fillRect/>
          </a:stretch>
        </p:blipFill>
        <p:spPr>
          <a:xfrm>
            <a:off x="5326911" y="3489820"/>
            <a:ext cx="5833730" cy="2942878"/>
          </a:xfrm>
          <a:prstGeom prst="rect">
            <a:avLst/>
          </a:prstGeom>
        </p:spPr>
      </p:pic>
    </p:spTree>
    <p:extLst>
      <p:ext uri="{BB962C8B-B14F-4D97-AF65-F5344CB8AC3E}">
        <p14:creationId xmlns:p14="http://schemas.microsoft.com/office/powerpoint/2010/main" val="58908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BACD-A3EC-41E9-B4C8-BD7585C40AF6}"/>
              </a:ext>
            </a:extLst>
          </p:cNvPr>
          <p:cNvSpPr>
            <a:spLocks noGrp="1"/>
          </p:cNvSpPr>
          <p:nvPr>
            <p:ph type="title"/>
          </p:nvPr>
        </p:nvSpPr>
        <p:spPr>
          <a:xfrm>
            <a:off x="917228" y="609600"/>
            <a:ext cx="3932237" cy="1406013"/>
          </a:xfrm>
        </p:spPr>
        <p:txBody>
          <a:bodyPr/>
          <a:lstStyle/>
          <a:p>
            <a:r>
              <a:rPr lang="en-IN" dirty="0"/>
              <a:t>Blue Prism</a:t>
            </a:r>
          </a:p>
        </p:txBody>
      </p:sp>
      <p:pic>
        <p:nvPicPr>
          <p:cNvPr id="5" name="Content Placeholder 4">
            <a:extLst>
              <a:ext uri="{FF2B5EF4-FFF2-40B4-BE49-F238E27FC236}">
                <a16:creationId xmlns:a16="http://schemas.microsoft.com/office/drawing/2014/main" id="{5CE69F61-E2EE-4794-8A7F-002E87DE71DD}"/>
              </a:ext>
            </a:extLst>
          </p:cNvPr>
          <p:cNvPicPr>
            <a:picLocks noGrp="1" noChangeAspect="1"/>
          </p:cNvPicPr>
          <p:nvPr>
            <p:ph idx="1"/>
          </p:nvPr>
        </p:nvPicPr>
        <p:blipFill>
          <a:blip r:embed="rId2"/>
          <a:stretch>
            <a:fillRect/>
          </a:stretch>
        </p:blipFill>
        <p:spPr>
          <a:xfrm>
            <a:off x="5078413" y="609600"/>
            <a:ext cx="3023596" cy="2703323"/>
          </a:xfrm>
          <a:prstGeom prst="rect">
            <a:avLst/>
          </a:prstGeom>
        </p:spPr>
      </p:pic>
      <p:sp>
        <p:nvSpPr>
          <p:cNvPr id="4" name="Text Placeholder 3">
            <a:extLst>
              <a:ext uri="{FF2B5EF4-FFF2-40B4-BE49-F238E27FC236}">
                <a16:creationId xmlns:a16="http://schemas.microsoft.com/office/drawing/2014/main" id="{2FC808B3-9F4F-4AAD-B485-DC43268DCFDA}"/>
              </a:ext>
            </a:extLst>
          </p:cNvPr>
          <p:cNvSpPr>
            <a:spLocks noGrp="1"/>
          </p:cNvSpPr>
          <p:nvPr>
            <p:ph type="body" sz="half" idx="2"/>
          </p:nvPr>
        </p:nvSpPr>
        <p:spPr>
          <a:xfrm>
            <a:off x="917228" y="2310582"/>
            <a:ext cx="3932237" cy="3480618"/>
          </a:xfrm>
        </p:spPr>
        <p:txBody>
          <a:bodyPr/>
          <a:lstStyle/>
          <a:p>
            <a:r>
              <a:rPr lang="en-IN" dirty="0"/>
              <a:t>Posts per day-1.57</a:t>
            </a:r>
          </a:p>
          <a:p>
            <a:r>
              <a:rPr lang="en-IN" dirty="0"/>
              <a:t>Engagement rate-.036%</a:t>
            </a:r>
          </a:p>
          <a:p>
            <a:r>
              <a:rPr lang="en-IN" dirty="0"/>
              <a:t>Posts with hash tag-93.6%</a:t>
            </a:r>
          </a:p>
          <a:p>
            <a:r>
              <a:rPr lang="en-IN" dirty="0"/>
              <a:t>Top hour of day-7 am IST</a:t>
            </a:r>
          </a:p>
          <a:p>
            <a:r>
              <a:rPr lang="en-IN" dirty="0"/>
              <a:t> common posts type-photo</a:t>
            </a:r>
          </a:p>
        </p:txBody>
      </p:sp>
      <p:pic>
        <p:nvPicPr>
          <p:cNvPr id="3" name="Picture 2">
            <a:extLst>
              <a:ext uri="{FF2B5EF4-FFF2-40B4-BE49-F238E27FC236}">
                <a16:creationId xmlns:a16="http://schemas.microsoft.com/office/drawing/2014/main" id="{D77DFCF8-9F50-44DC-A523-D43E0EB693AE}"/>
              </a:ext>
            </a:extLst>
          </p:cNvPr>
          <p:cNvPicPr>
            <a:picLocks noChangeAspect="1"/>
          </p:cNvPicPr>
          <p:nvPr/>
        </p:nvPicPr>
        <p:blipFill>
          <a:blip r:embed="rId3"/>
          <a:stretch>
            <a:fillRect/>
          </a:stretch>
        </p:blipFill>
        <p:spPr>
          <a:xfrm>
            <a:off x="7342537" y="3545078"/>
            <a:ext cx="4355805" cy="2673764"/>
          </a:xfrm>
          <a:prstGeom prst="rect">
            <a:avLst/>
          </a:prstGeom>
        </p:spPr>
      </p:pic>
    </p:spTree>
    <p:extLst>
      <p:ext uri="{BB962C8B-B14F-4D97-AF65-F5344CB8AC3E}">
        <p14:creationId xmlns:p14="http://schemas.microsoft.com/office/powerpoint/2010/main" val="403472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F5D3-B991-4AA1-BDCB-A2CC8E83F221}"/>
              </a:ext>
            </a:extLst>
          </p:cNvPr>
          <p:cNvSpPr>
            <a:spLocks noGrp="1"/>
          </p:cNvSpPr>
          <p:nvPr>
            <p:ph type="title"/>
          </p:nvPr>
        </p:nvSpPr>
        <p:spPr>
          <a:xfrm>
            <a:off x="917228" y="609600"/>
            <a:ext cx="3932237" cy="1272363"/>
          </a:xfrm>
        </p:spPr>
        <p:txBody>
          <a:bodyPr/>
          <a:lstStyle/>
          <a:p>
            <a:r>
              <a:rPr lang="en-IN" dirty="0"/>
              <a:t>Kofax</a:t>
            </a:r>
          </a:p>
        </p:txBody>
      </p:sp>
      <p:pic>
        <p:nvPicPr>
          <p:cNvPr id="5" name="Content Placeholder 4">
            <a:extLst>
              <a:ext uri="{FF2B5EF4-FFF2-40B4-BE49-F238E27FC236}">
                <a16:creationId xmlns:a16="http://schemas.microsoft.com/office/drawing/2014/main" id="{1032726F-7AA3-4FF5-AAC8-CF80852B3379}"/>
              </a:ext>
            </a:extLst>
          </p:cNvPr>
          <p:cNvPicPr>
            <a:picLocks noGrp="1" noChangeAspect="1"/>
          </p:cNvPicPr>
          <p:nvPr>
            <p:ph idx="1"/>
          </p:nvPr>
        </p:nvPicPr>
        <p:blipFill>
          <a:blip r:embed="rId2"/>
          <a:stretch>
            <a:fillRect/>
          </a:stretch>
        </p:blipFill>
        <p:spPr>
          <a:xfrm>
            <a:off x="7608961" y="398447"/>
            <a:ext cx="2587661" cy="2313564"/>
          </a:xfrm>
          <a:prstGeom prst="rect">
            <a:avLst/>
          </a:prstGeom>
        </p:spPr>
      </p:pic>
      <p:sp>
        <p:nvSpPr>
          <p:cNvPr id="4" name="Text Placeholder 3">
            <a:extLst>
              <a:ext uri="{FF2B5EF4-FFF2-40B4-BE49-F238E27FC236}">
                <a16:creationId xmlns:a16="http://schemas.microsoft.com/office/drawing/2014/main" id="{4736E6B5-A5E2-44B3-9A78-46CE4B684FB3}"/>
              </a:ext>
            </a:extLst>
          </p:cNvPr>
          <p:cNvSpPr>
            <a:spLocks noGrp="1"/>
          </p:cNvSpPr>
          <p:nvPr>
            <p:ph type="body" sz="half" idx="2"/>
          </p:nvPr>
        </p:nvSpPr>
        <p:spPr>
          <a:xfrm>
            <a:off x="917228" y="2303446"/>
            <a:ext cx="3932237" cy="3487753"/>
          </a:xfrm>
        </p:spPr>
        <p:txBody>
          <a:bodyPr/>
          <a:lstStyle/>
          <a:p>
            <a:r>
              <a:rPr lang="en-IN" dirty="0"/>
              <a:t>Posts per day-.83</a:t>
            </a:r>
          </a:p>
          <a:p>
            <a:r>
              <a:rPr lang="en-IN" dirty="0" err="1"/>
              <a:t>Eng</a:t>
            </a:r>
            <a:r>
              <a:rPr lang="en-IN" dirty="0"/>
              <a:t> rate-.55%</a:t>
            </a:r>
          </a:p>
          <a:p>
            <a:r>
              <a:rPr lang="en-IN" dirty="0"/>
              <a:t>Posts with hashtags-100%</a:t>
            </a:r>
          </a:p>
          <a:p>
            <a:r>
              <a:rPr lang="en-IN" dirty="0"/>
              <a:t>Posts type-Photo</a:t>
            </a:r>
          </a:p>
          <a:p>
            <a:r>
              <a:rPr lang="en-IN" dirty="0"/>
              <a:t>Link-.067</a:t>
            </a:r>
          </a:p>
          <a:p>
            <a:r>
              <a:rPr lang="en-IN" dirty="0"/>
              <a:t>Video-0.29</a:t>
            </a:r>
          </a:p>
        </p:txBody>
      </p:sp>
      <p:pic>
        <p:nvPicPr>
          <p:cNvPr id="3" name="Picture 2">
            <a:extLst>
              <a:ext uri="{FF2B5EF4-FFF2-40B4-BE49-F238E27FC236}">
                <a16:creationId xmlns:a16="http://schemas.microsoft.com/office/drawing/2014/main" id="{518857AB-D0F6-454B-B518-CE6AD402FA8C}"/>
              </a:ext>
            </a:extLst>
          </p:cNvPr>
          <p:cNvPicPr>
            <a:picLocks noChangeAspect="1"/>
          </p:cNvPicPr>
          <p:nvPr/>
        </p:nvPicPr>
        <p:blipFill>
          <a:blip r:embed="rId3"/>
          <a:stretch>
            <a:fillRect/>
          </a:stretch>
        </p:blipFill>
        <p:spPr>
          <a:xfrm>
            <a:off x="5692679" y="2971800"/>
            <a:ext cx="5582093" cy="3487753"/>
          </a:xfrm>
          <a:prstGeom prst="rect">
            <a:avLst/>
          </a:prstGeom>
        </p:spPr>
      </p:pic>
    </p:spTree>
    <p:extLst>
      <p:ext uri="{BB962C8B-B14F-4D97-AF65-F5344CB8AC3E}">
        <p14:creationId xmlns:p14="http://schemas.microsoft.com/office/powerpoint/2010/main" val="109340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6553-4DF0-4BF3-921F-E9B884775133}"/>
              </a:ext>
            </a:extLst>
          </p:cNvPr>
          <p:cNvSpPr>
            <a:spLocks noGrp="1"/>
          </p:cNvSpPr>
          <p:nvPr>
            <p:ph type="title"/>
          </p:nvPr>
        </p:nvSpPr>
        <p:spPr>
          <a:xfrm>
            <a:off x="917228" y="609600"/>
            <a:ext cx="3932237" cy="1155405"/>
          </a:xfrm>
        </p:spPr>
        <p:txBody>
          <a:bodyPr/>
          <a:lstStyle/>
          <a:p>
            <a:r>
              <a:rPr lang="en-IN" dirty="0"/>
              <a:t>Assist Edge RPA</a:t>
            </a:r>
          </a:p>
        </p:txBody>
      </p:sp>
      <p:pic>
        <p:nvPicPr>
          <p:cNvPr id="5" name="Content Placeholder 4">
            <a:extLst>
              <a:ext uri="{FF2B5EF4-FFF2-40B4-BE49-F238E27FC236}">
                <a16:creationId xmlns:a16="http://schemas.microsoft.com/office/drawing/2014/main" id="{FD15B593-CBFF-4CBF-B2EF-6A0322A03AAF}"/>
              </a:ext>
            </a:extLst>
          </p:cNvPr>
          <p:cNvPicPr>
            <a:picLocks noGrp="1" noChangeAspect="1"/>
          </p:cNvPicPr>
          <p:nvPr>
            <p:ph idx="1"/>
          </p:nvPr>
        </p:nvPicPr>
        <p:blipFill>
          <a:blip r:embed="rId2"/>
          <a:stretch>
            <a:fillRect/>
          </a:stretch>
        </p:blipFill>
        <p:spPr>
          <a:xfrm>
            <a:off x="6096001" y="694662"/>
            <a:ext cx="3162520" cy="1718930"/>
          </a:xfrm>
          <a:prstGeom prst="rect">
            <a:avLst/>
          </a:prstGeom>
        </p:spPr>
      </p:pic>
      <p:sp>
        <p:nvSpPr>
          <p:cNvPr id="4" name="Text Placeholder 3">
            <a:extLst>
              <a:ext uri="{FF2B5EF4-FFF2-40B4-BE49-F238E27FC236}">
                <a16:creationId xmlns:a16="http://schemas.microsoft.com/office/drawing/2014/main" id="{8DFDF176-E808-4998-8F0B-77F6DFB14DFB}"/>
              </a:ext>
            </a:extLst>
          </p:cNvPr>
          <p:cNvSpPr>
            <a:spLocks noGrp="1"/>
          </p:cNvSpPr>
          <p:nvPr>
            <p:ph type="body" sz="half" idx="2"/>
          </p:nvPr>
        </p:nvSpPr>
        <p:spPr>
          <a:xfrm>
            <a:off x="917228" y="1913860"/>
            <a:ext cx="3932237" cy="3877339"/>
          </a:xfrm>
        </p:spPr>
        <p:txBody>
          <a:bodyPr/>
          <a:lstStyle/>
          <a:p>
            <a:r>
              <a:rPr lang="en-IN" dirty="0"/>
              <a:t>Posts per day-1.37</a:t>
            </a:r>
          </a:p>
          <a:p>
            <a:r>
              <a:rPr lang="en-IN" dirty="0"/>
              <a:t>Engagement rate-.073%</a:t>
            </a:r>
          </a:p>
          <a:p>
            <a:r>
              <a:rPr lang="en-IN" dirty="0"/>
              <a:t>Posts with hash tag-93.6%</a:t>
            </a:r>
          </a:p>
          <a:p>
            <a:r>
              <a:rPr lang="en-IN" dirty="0"/>
              <a:t>Top hour of day-7 am IST</a:t>
            </a:r>
          </a:p>
          <a:p>
            <a:r>
              <a:rPr lang="en-IN" dirty="0"/>
              <a:t> common posts type-photo</a:t>
            </a:r>
          </a:p>
          <a:p>
            <a:r>
              <a:rPr lang="en-IN" dirty="0"/>
              <a:t>Engagement type- Link</a:t>
            </a:r>
          </a:p>
          <a:p>
            <a:endParaRPr lang="en-IN" dirty="0"/>
          </a:p>
        </p:txBody>
      </p:sp>
      <p:pic>
        <p:nvPicPr>
          <p:cNvPr id="3" name="Picture 2">
            <a:extLst>
              <a:ext uri="{FF2B5EF4-FFF2-40B4-BE49-F238E27FC236}">
                <a16:creationId xmlns:a16="http://schemas.microsoft.com/office/drawing/2014/main" id="{C0272162-C669-4CE3-AC9A-3EDE0550AF2F}"/>
              </a:ext>
            </a:extLst>
          </p:cNvPr>
          <p:cNvPicPr>
            <a:picLocks noChangeAspect="1"/>
          </p:cNvPicPr>
          <p:nvPr/>
        </p:nvPicPr>
        <p:blipFill>
          <a:blip r:embed="rId3"/>
          <a:stretch>
            <a:fillRect/>
          </a:stretch>
        </p:blipFill>
        <p:spPr>
          <a:xfrm>
            <a:off x="6440399" y="2498651"/>
            <a:ext cx="5636244" cy="3514061"/>
          </a:xfrm>
          <a:prstGeom prst="rect">
            <a:avLst/>
          </a:prstGeom>
        </p:spPr>
      </p:pic>
    </p:spTree>
    <p:extLst>
      <p:ext uri="{BB962C8B-B14F-4D97-AF65-F5344CB8AC3E}">
        <p14:creationId xmlns:p14="http://schemas.microsoft.com/office/powerpoint/2010/main" val="151492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2A7819-50CA-42F0-94AB-66160722B28D}"/>
              </a:ext>
            </a:extLst>
          </p:cNvPr>
          <p:cNvSpPr>
            <a:spLocks noGrp="1"/>
          </p:cNvSpPr>
          <p:nvPr>
            <p:ph type="title"/>
          </p:nvPr>
        </p:nvSpPr>
        <p:spPr/>
        <p:txBody>
          <a:bodyPr/>
          <a:lstStyle/>
          <a:p>
            <a:r>
              <a:rPr lang="en-IN" dirty="0"/>
              <a:t>Facebook Analytics</a:t>
            </a:r>
          </a:p>
        </p:txBody>
      </p:sp>
      <p:sp>
        <p:nvSpPr>
          <p:cNvPr id="8" name="Content Placeholder 7">
            <a:extLst>
              <a:ext uri="{FF2B5EF4-FFF2-40B4-BE49-F238E27FC236}">
                <a16:creationId xmlns:a16="http://schemas.microsoft.com/office/drawing/2014/main" id="{7250FDD2-9555-4194-B10F-3FA5946CBD2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1199FB9D-8431-4D84-BA63-B94D28320EEF}"/>
              </a:ext>
            </a:extLst>
          </p:cNvPr>
          <p:cNvPicPr>
            <a:picLocks noChangeAspect="1"/>
          </p:cNvPicPr>
          <p:nvPr/>
        </p:nvPicPr>
        <p:blipFill>
          <a:blip r:embed="rId2"/>
          <a:stretch>
            <a:fillRect/>
          </a:stretch>
        </p:blipFill>
        <p:spPr>
          <a:xfrm>
            <a:off x="924442" y="2096064"/>
            <a:ext cx="10343113" cy="3855279"/>
          </a:xfrm>
          <a:prstGeom prst="rect">
            <a:avLst/>
          </a:prstGeom>
        </p:spPr>
      </p:pic>
    </p:spTree>
    <p:extLst>
      <p:ext uri="{BB962C8B-B14F-4D97-AF65-F5344CB8AC3E}">
        <p14:creationId xmlns:p14="http://schemas.microsoft.com/office/powerpoint/2010/main" val="13357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Custom 1">
      <a:dk1>
        <a:srgbClr val="548DD4"/>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Gallery</Template>
  <TotalTime>422</TotalTime>
  <Words>1243</Words>
  <Application>Microsoft Office PowerPoint</Application>
  <PresentationFormat>Widescreen</PresentationFormat>
  <Paragraphs>364</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Bookman Old Style</vt:lpstr>
      <vt:lpstr>Calibri</vt:lpstr>
      <vt:lpstr>Rockwell</vt:lpstr>
      <vt:lpstr>Damask</vt:lpstr>
      <vt:lpstr>Over View Information</vt:lpstr>
      <vt:lpstr>Assist Edge RPA</vt:lpstr>
      <vt:lpstr>Social Media Presence OF All Four Companies</vt:lpstr>
      <vt:lpstr>Twitter Presence and analysis</vt:lpstr>
      <vt:lpstr>Pega systems Analysis</vt:lpstr>
      <vt:lpstr>Blue Prism</vt:lpstr>
      <vt:lpstr>Kofax</vt:lpstr>
      <vt:lpstr>Assist Edge RPA</vt:lpstr>
      <vt:lpstr>Facebook Analytics</vt:lpstr>
      <vt:lpstr>Kofax</vt:lpstr>
      <vt:lpstr>Posts Time Analysis</vt:lpstr>
      <vt:lpstr>Assist Edge RPA</vt:lpstr>
      <vt:lpstr>Posts time  Ana lysis of Asset Edge RPA</vt:lpstr>
      <vt:lpstr>Pega System</vt:lpstr>
      <vt:lpstr>Pega systems</vt:lpstr>
      <vt:lpstr>You tube Analytics</vt:lpstr>
      <vt:lpstr>Blue Prism</vt:lpstr>
      <vt:lpstr>Kofax</vt:lpstr>
      <vt:lpstr>Pega Systems</vt:lpstr>
      <vt:lpstr>Assist Edge RPA</vt:lpstr>
      <vt:lpstr>LinkedIn Analysis</vt:lpstr>
      <vt:lpstr>Kofax</vt:lpstr>
      <vt:lpstr>Blue Prism</vt:lpstr>
      <vt:lpstr>Pega Systems</vt:lpstr>
      <vt:lpstr>Assest Edge RPA</vt:lpstr>
      <vt:lpstr>Total Landscape Measurement  For Social Media Volume</vt:lpstr>
      <vt:lpstr>Social Activity Breakdown </vt:lpstr>
      <vt:lpstr>Social Media Audience analysis</vt:lpstr>
      <vt:lpstr>Social Engagement Breakdown </vt:lpstr>
      <vt:lpstr>Metrices for review and social media analysis </vt:lpstr>
      <vt:lpstr>Cross Channel Amplification  The social media channels amplification gives the insight of various posts engagement with other updates in regards to  re-teweets/shares etc. </vt:lpstr>
      <vt:lpstr>Cross-Channel Conversation</vt:lpstr>
      <vt:lpstr>Cross Channel Applause</vt:lpstr>
      <vt:lpstr>Ranking Analysis</vt:lpstr>
      <vt:lpstr>Rank Analysis on the basis of twitter followers and You tube subscribers</vt:lpstr>
      <vt:lpstr>Common Hash Tags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Account Analysis</dc:title>
  <dc:creator>fahad</dc:creator>
  <cp:lastModifiedBy>fahad</cp:lastModifiedBy>
  <cp:revision>44</cp:revision>
  <dcterms:created xsi:type="dcterms:W3CDTF">2020-08-12T08:52:49Z</dcterms:created>
  <dcterms:modified xsi:type="dcterms:W3CDTF">2020-08-12T21:29:29Z</dcterms:modified>
</cp:coreProperties>
</file>